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42"/>
  </p:notesMasterIdLst>
  <p:handoutMasterIdLst>
    <p:handoutMasterId r:id="rId43"/>
  </p:handoutMasterIdLst>
  <p:sldIdLst>
    <p:sldId id="351" r:id="rId2"/>
    <p:sldId id="616" r:id="rId3"/>
    <p:sldId id="566" r:id="rId4"/>
    <p:sldId id="564" r:id="rId5"/>
    <p:sldId id="565" r:id="rId6"/>
    <p:sldId id="544" r:id="rId7"/>
    <p:sldId id="545" r:id="rId8"/>
    <p:sldId id="546" r:id="rId9"/>
    <p:sldId id="547" r:id="rId10"/>
    <p:sldId id="563" r:id="rId11"/>
    <p:sldId id="550" r:id="rId12"/>
    <p:sldId id="620" r:id="rId13"/>
    <p:sldId id="587" r:id="rId14"/>
    <p:sldId id="578" r:id="rId15"/>
    <p:sldId id="590" r:id="rId16"/>
    <p:sldId id="552" r:id="rId17"/>
    <p:sldId id="553" r:id="rId18"/>
    <p:sldId id="554" r:id="rId19"/>
    <p:sldId id="555" r:id="rId20"/>
    <p:sldId id="556" r:id="rId21"/>
    <p:sldId id="581" r:id="rId22"/>
    <p:sldId id="582" r:id="rId23"/>
    <p:sldId id="591" r:id="rId24"/>
    <p:sldId id="594" r:id="rId25"/>
    <p:sldId id="599" r:id="rId26"/>
    <p:sldId id="593" r:id="rId27"/>
    <p:sldId id="601" r:id="rId28"/>
    <p:sldId id="602" r:id="rId29"/>
    <p:sldId id="605" r:id="rId30"/>
    <p:sldId id="604" r:id="rId31"/>
    <p:sldId id="606" r:id="rId32"/>
    <p:sldId id="608" r:id="rId33"/>
    <p:sldId id="610" r:id="rId34"/>
    <p:sldId id="611" r:id="rId35"/>
    <p:sldId id="617" r:id="rId36"/>
    <p:sldId id="615" r:id="rId37"/>
    <p:sldId id="613" r:id="rId38"/>
    <p:sldId id="614" r:id="rId39"/>
    <p:sldId id="619" r:id="rId40"/>
    <p:sldId id="59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99"/>
    <a:srgbClr val="FF9933"/>
    <a:srgbClr val="CC99CC"/>
    <a:srgbClr val="CCFFCC"/>
    <a:srgbClr val="CCCCFF"/>
    <a:srgbClr val="9999FF"/>
    <a:srgbClr val="CC99FF"/>
    <a:srgbClr val="8686B0"/>
    <a:srgbClr val="A7CA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215" autoAdjust="0"/>
    <p:restoredTop sz="94737" autoAdjust="0"/>
  </p:normalViewPr>
  <p:slideViewPr>
    <p:cSldViewPr snapToObjects="1">
      <p:cViewPr varScale="1">
        <p:scale>
          <a:sx n="63" d="100"/>
          <a:sy n="63" d="100"/>
        </p:scale>
        <p:origin x="-893" y="-72"/>
      </p:cViewPr>
      <p:guideLst>
        <p:guide orient="horz" pos="2893"/>
        <p:guide pos="3881"/>
        <p:guide pos="1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348032"/>
        <c:axId val="84022912"/>
      </c:areaChart>
      <c:catAx>
        <c:axId val="74348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022912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840229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434803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0830080"/>
        <c:axId val="84024640"/>
      </c:areaChart>
      <c:catAx>
        <c:axId val="110830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024640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840246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083008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1961088"/>
        <c:axId val="32707648"/>
      </c:areaChart>
      <c:catAx>
        <c:axId val="111961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707648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32707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196108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44896"/>
        <c:axId val="32709376"/>
      </c:areaChart>
      <c:catAx>
        <c:axId val="1121448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2709376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327093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214489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993399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147456"/>
        <c:axId val="115892800"/>
      </c:areaChart>
      <c:catAx>
        <c:axId val="112147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892800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1158928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214745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6699FF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709440"/>
        <c:axId val="115894528"/>
      </c:areaChart>
      <c:catAx>
        <c:axId val="1157094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894528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115894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570944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6699FF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211712"/>
        <c:axId val="115896256"/>
      </c:areaChart>
      <c:catAx>
        <c:axId val="116211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896256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1158962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621171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993399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213760"/>
        <c:axId val="115897984"/>
      </c:areaChart>
      <c:catAx>
        <c:axId val="1162137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5897984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115897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621376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8BDE2-87D4-8D47-861E-E878FD2BF6C6}" type="datetimeFigureOut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42818-B440-6241-B10F-8A7854D88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3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D9B91-EF5E-E74A-9C4C-EB9AA1BFE8A2}" type="datetimeFigureOut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DDB00-CEB6-C145-AF35-0ADC681AB9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65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0741-6D23-7841-903E-39236A603EF3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F06D-C6CA-C14C-9AF5-A5B0073AA1D4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EBE8-CB36-224F-8B1D-C2DB680EA82E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F2F2-F480-4F40-B824-3EDC755F77A0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ADD-690B-944E-8E56-F7FB2486EC0F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04C0-3563-154A-8407-C20C813B5D77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AC76-7FE3-D74B-95A2-FB9A77E96B14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9A97-CD25-6F4B-83E7-E648D4EECDEA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B88A-FD68-9A49-ADE3-AEC33162BC2F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358F-CEDE-784D-A5B4-3EE9AAB947A7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8A796-80E6-2447-BEB3-80259B264068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79EF4D1-0D65-6441-848F-6B9FBEB79A81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D4225EC-A78A-9C45-AA87-399B57BC56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rgbClr val="E11510"/>
          </a:solidFill>
          <a:latin typeface="Gill Sans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charset="2"/>
        <a:buChar char="Ø"/>
        <a:defRPr kumimoji="0" sz="2800" kern="1200">
          <a:solidFill>
            <a:schemeClr val="tx1"/>
          </a:solidFill>
          <a:latin typeface="Gill Sans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Gill Sans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Gill Sans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Gill Sans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Gill Sans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df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65.pdf"/><Relationship Id="rId17" Type="http://schemas.openxmlformats.org/officeDocument/2006/relationships/image" Target="../media/image36.png"/><Relationship Id="rId2" Type="http://schemas.openxmlformats.org/officeDocument/2006/relationships/image" Target="../media/image55.pdf"/><Relationship Id="rId16" Type="http://schemas.openxmlformats.org/officeDocument/2006/relationships/image" Target="../media/image69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df"/><Relationship Id="rId5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63.pdf"/><Relationship Id="rId4" Type="http://schemas.openxmlformats.org/officeDocument/2006/relationships/image" Target="../media/image57.pdf"/><Relationship Id="rId9" Type="http://schemas.openxmlformats.org/officeDocument/2006/relationships/image" Target="../media/image33.png"/><Relationship Id="rId14" Type="http://schemas.openxmlformats.org/officeDocument/2006/relationships/image" Target="../media/image67.pd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71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df"/><Relationship Id="rId5" Type="http://schemas.openxmlformats.org/officeDocument/2006/relationships/image" Target="../media/image38.png"/><Relationship Id="rId4" Type="http://schemas.openxmlformats.org/officeDocument/2006/relationships/image" Target="../media/image73.pd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df"/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77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df"/><Relationship Id="rId5" Type="http://schemas.openxmlformats.org/officeDocument/2006/relationships/image" Target="../media/image37.png"/><Relationship Id="rId4" Type="http://schemas.openxmlformats.org/officeDocument/2006/relationships/image" Target="../media/image71.pdf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0.pd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8" Type="http://schemas.openxmlformats.org/officeDocument/2006/relationships/image" Target="../media/image87.pdf"/><Relationship Id="rId3" Type="http://schemas.openxmlformats.org/officeDocument/2006/relationships/image" Target="../media/image43.png"/><Relationship Id="rId12" Type="http://schemas.openxmlformats.org/officeDocument/2006/relationships/image" Target="../media/image9.png"/><Relationship Id="rId2" Type="http://schemas.openxmlformats.org/officeDocument/2006/relationships/image" Target="../media/image83.pd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6" Type="http://schemas.openxmlformats.org/officeDocument/2006/relationships/image" Target="../media/image85.pdf"/><Relationship Id="rId10" Type="http://schemas.openxmlformats.org/officeDocument/2006/relationships/image" Target="../media/image89.pdf"/><Relationship Id="rId4" Type="http://schemas.openxmlformats.org/officeDocument/2006/relationships/image" Target="../media/image20.pdf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df"/><Relationship Id="rId13" Type="http://schemas.openxmlformats.org/officeDocument/2006/relationships/image" Target="../media/image52.png"/><Relationship Id="rId18" Type="http://schemas.openxmlformats.org/officeDocument/2006/relationships/image" Target="../media/image107.pdf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image" Target="../media/image101.pdf"/><Relationship Id="rId17" Type="http://schemas.openxmlformats.org/officeDocument/2006/relationships/image" Target="../media/image54.png"/><Relationship Id="rId2" Type="http://schemas.openxmlformats.org/officeDocument/2006/relationships/image" Target="../media/image91.pdf"/><Relationship Id="rId16" Type="http://schemas.openxmlformats.org/officeDocument/2006/relationships/image" Target="../media/image105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df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image" Target="../media/image99.pdf"/><Relationship Id="rId19" Type="http://schemas.openxmlformats.org/officeDocument/2006/relationships/image" Target="../media/image55.png"/><Relationship Id="rId4" Type="http://schemas.openxmlformats.org/officeDocument/2006/relationships/image" Target="../media/image93.pdf"/><Relationship Id="rId9" Type="http://schemas.openxmlformats.org/officeDocument/2006/relationships/image" Target="../media/image50.png"/><Relationship Id="rId14" Type="http://schemas.openxmlformats.org/officeDocument/2006/relationships/image" Target="../media/image103.pd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109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df"/><Relationship Id="rId5" Type="http://schemas.openxmlformats.org/officeDocument/2006/relationships/image" Target="../media/image57.png"/><Relationship Id="rId4" Type="http://schemas.openxmlformats.org/officeDocument/2006/relationships/image" Target="../media/image111.pd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111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df"/><Relationship Id="rId5" Type="http://schemas.openxmlformats.org/officeDocument/2006/relationships/image" Target="../media/image59.png"/><Relationship Id="rId4" Type="http://schemas.openxmlformats.org/officeDocument/2006/relationships/image" Target="../media/image115.pd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hart" Target="../charts/chart2.xml"/><Relationship Id="rId18" Type="http://schemas.openxmlformats.org/officeDocument/2006/relationships/image" Target="../media/image66.png"/><Relationship Id="rId3" Type="http://schemas.openxmlformats.org/officeDocument/2006/relationships/image" Target="../media/image61.png"/><Relationship Id="rId21" Type="http://schemas.openxmlformats.org/officeDocument/2006/relationships/image" Target="../media/image126.pdf"/><Relationship Id="rId7" Type="http://schemas.openxmlformats.org/officeDocument/2006/relationships/image" Target="../media/image97.pdf"/><Relationship Id="rId12" Type="http://schemas.openxmlformats.org/officeDocument/2006/relationships/image" Target="../media/image64.png"/><Relationship Id="rId17" Type="http://schemas.openxmlformats.org/officeDocument/2006/relationships/image" Target="../media/image124.pdf"/><Relationship Id="rId25" Type="http://schemas.openxmlformats.org/officeDocument/2006/relationships/image" Target="../media/image69.png"/><Relationship Id="rId2" Type="http://schemas.openxmlformats.org/officeDocument/2006/relationships/image" Target="../media/image119.pdf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openxmlformats.org/officeDocument/2006/relationships/image" Target="../media/image122.pdf"/><Relationship Id="rId24" Type="http://schemas.openxmlformats.org/officeDocument/2006/relationships/image" Target="../media/image127.pdf"/><Relationship Id="rId5" Type="http://schemas.openxmlformats.org/officeDocument/2006/relationships/image" Target="../media/image62.png"/><Relationship Id="rId15" Type="http://schemas.openxmlformats.org/officeDocument/2006/relationships/image" Target="../media/image65.png"/><Relationship Id="rId10" Type="http://schemas.openxmlformats.org/officeDocument/2006/relationships/image" Target="../media/image63.png"/><Relationship Id="rId19" Type="http://schemas.openxmlformats.org/officeDocument/2006/relationships/image" Target="../media/image125.pdf"/><Relationship Id="rId4" Type="http://schemas.openxmlformats.org/officeDocument/2006/relationships/image" Target="../media/image120.pdf"/><Relationship Id="rId9" Type="http://schemas.openxmlformats.org/officeDocument/2006/relationships/image" Target="../media/image121.pdf"/><Relationship Id="rId14" Type="http://schemas.openxmlformats.org/officeDocument/2006/relationships/image" Target="../media/image123.pdf"/><Relationship Id="rId2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d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df"/><Relationship Id="rId18" Type="http://schemas.openxmlformats.org/officeDocument/2006/relationships/image" Target="../media/image67.png"/><Relationship Id="rId26" Type="http://schemas.openxmlformats.org/officeDocument/2006/relationships/image" Target="../media/image132.pdf"/><Relationship Id="rId21" Type="http://schemas.openxmlformats.org/officeDocument/2006/relationships/image" Target="../media/image123.pdf"/><Relationship Id="rId34" Type="http://schemas.openxmlformats.org/officeDocument/2006/relationships/chart" Target="../charts/chart7.xml"/><Relationship Id="rId7" Type="http://schemas.openxmlformats.org/officeDocument/2006/relationships/image" Target="../media/image71.png"/><Relationship Id="rId12" Type="http://schemas.openxmlformats.org/officeDocument/2006/relationships/image" Target="../media/image66.png"/><Relationship Id="rId17" Type="http://schemas.openxmlformats.org/officeDocument/2006/relationships/image" Target="../media/image125.pdf"/><Relationship Id="rId25" Type="http://schemas.openxmlformats.org/officeDocument/2006/relationships/chart" Target="../charts/chart4.xml"/><Relationship Id="rId33" Type="http://schemas.openxmlformats.org/officeDocument/2006/relationships/image" Target="../media/image75.png"/><Relationship Id="rId2" Type="http://schemas.openxmlformats.org/officeDocument/2006/relationships/image" Target="../media/image127.pdf"/><Relationship Id="rId16" Type="http://schemas.openxmlformats.org/officeDocument/2006/relationships/image" Target="../media/image72.png"/><Relationship Id="rId20" Type="http://schemas.openxmlformats.org/officeDocument/2006/relationships/image" Target="../media/image50.png"/><Relationship Id="rId29" Type="http://schemas.openxmlformats.org/officeDocument/2006/relationships/image" Target="../media/image133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df"/><Relationship Id="rId11" Type="http://schemas.openxmlformats.org/officeDocument/2006/relationships/image" Target="../media/image124.pdf"/><Relationship Id="rId24" Type="http://schemas.openxmlformats.org/officeDocument/2006/relationships/image" Target="../media/image68.png"/><Relationship Id="rId32" Type="http://schemas.openxmlformats.org/officeDocument/2006/relationships/image" Target="../media/image134.pdf"/><Relationship Id="rId37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131.pdf"/><Relationship Id="rId23" Type="http://schemas.openxmlformats.org/officeDocument/2006/relationships/image" Target="../media/image126.pdf"/><Relationship Id="rId28" Type="http://schemas.openxmlformats.org/officeDocument/2006/relationships/chart" Target="../charts/chart5.xml"/><Relationship Id="rId36" Type="http://schemas.openxmlformats.org/officeDocument/2006/relationships/image" Target="../media/image135.pdf"/><Relationship Id="rId10" Type="http://schemas.openxmlformats.org/officeDocument/2006/relationships/image" Target="../media/image64.png"/><Relationship Id="rId19" Type="http://schemas.openxmlformats.org/officeDocument/2006/relationships/image" Target="../media/image97.pdf"/><Relationship Id="rId31" Type="http://schemas.openxmlformats.org/officeDocument/2006/relationships/chart" Target="../charts/chart6.xml"/><Relationship Id="rId4" Type="http://schemas.openxmlformats.org/officeDocument/2006/relationships/image" Target="../media/image128.pdf"/><Relationship Id="rId9" Type="http://schemas.openxmlformats.org/officeDocument/2006/relationships/image" Target="../media/image122.pdf"/><Relationship Id="rId14" Type="http://schemas.openxmlformats.org/officeDocument/2006/relationships/image" Target="../media/image63.png"/><Relationship Id="rId22" Type="http://schemas.openxmlformats.org/officeDocument/2006/relationships/image" Target="../media/image65.png"/><Relationship Id="rId27" Type="http://schemas.openxmlformats.org/officeDocument/2006/relationships/image" Target="../media/image73.png"/><Relationship Id="rId30" Type="http://schemas.openxmlformats.org/officeDocument/2006/relationships/image" Target="../media/image74.png"/><Relationship Id="rId35" Type="http://schemas.openxmlformats.org/officeDocument/2006/relationships/chart" Target="../charts/chart8.xml"/><Relationship Id="rId8" Type="http://schemas.openxmlformats.org/officeDocument/2006/relationships/chart" Target="../charts/chart3.xml"/><Relationship Id="rId3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6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89.pd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df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image" Target="../media/image13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df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image" Target="../media/image146.pdf"/><Relationship Id="rId4" Type="http://schemas.openxmlformats.org/officeDocument/2006/relationships/image" Target="../media/image140.pdf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8.pd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15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df"/><Relationship Id="rId5" Type="http://schemas.openxmlformats.org/officeDocument/2006/relationships/image" Target="../media/image83.png"/><Relationship Id="rId4" Type="http://schemas.openxmlformats.org/officeDocument/2006/relationships/image" Target="../media/image152.pd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df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166.pdf"/><Relationship Id="rId17" Type="http://schemas.openxmlformats.org/officeDocument/2006/relationships/image" Target="../media/image92.png"/><Relationship Id="rId2" Type="http://schemas.openxmlformats.org/officeDocument/2006/relationships/image" Target="../media/image156.pdf"/><Relationship Id="rId16" Type="http://schemas.openxmlformats.org/officeDocument/2006/relationships/image" Target="../media/image17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df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image" Target="../media/image164.pdf"/><Relationship Id="rId4" Type="http://schemas.openxmlformats.org/officeDocument/2006/relationships/image" Target="../media/image158.pdf"/><Relationship Id="rId9" Type="http://schemas.openxmlformats.org/officeDocument/2006/relationships/image" Target="../media/image88.png"/><Relationship Id="rId14" Type="http://schemas.openxmlformats.org/officeDocument/2006/relationships/image" Target="../media/image168.pd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df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15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df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174.pdf"/><Relationship Id="rId4" Type="http://schemas.openxmlformats.org/officeDocument/2006/relationships/image" Target="../media/image160.pdf"/><Relationship Id="rId9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df"/><Relationship Id="rId13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176.pdf"/><Relationship Id="rId2" Type="http://schemas.openxmlformats.org/officeDocument/2006/relationships/image" Target="../media/image15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df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0" Type="http://schemas.openxmlformats.org/officeDocument/2006/relationships/image" Target="../media/image174.pdf"/><Relationship Id="rId4" Type="http://schemas.openxmlformats.org/officeDocument/2006/relationships/image" Target="../media/image160.pdf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df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12" Type="http://schemas.openxmlformats.org/officeDocument/2006/relationships/image" Target="../media/image178.pdf"/><Relationship Id="rId2" Type="http://schemas.openxmlformats.org/officeDocument/2006/relationships/image" Target="../media/image15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df"/><Relationship Id="rId11" Type="http://schemas.openxmlformats.org/officeDocument/2006/relationships/image" Target="../media/image94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174.pdf"/><Relationship Id="rId4" Type="http://schemas.openxmlformats.org/officeDocument/2006/relationships/image" Target="../media/image160.pdf"/><Relationship Id="rId9" Type="http://schemas.openxmlformats.org/officeDocument/2006/relationships/image" Target="../media/image93.png"/><Relationship Id="rId14" Type="http://schemas.openxmlformats.org/officeDocument/2006/relationships/image" Target="../media/image180.pd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82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84.pd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6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88.pd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71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df"/><Relationship Id="rId5" Type="http://schemas.openxmlformats.org/officeDocument/2006/relationships/image" Target="../media/image41.png"/><Relationship Id="rId4" Type="http://schemas.openxmlformats.org/officeDocument/2006/relationships/image" Target="../media/image79.pd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df"/><Relationship Id="rId13" Type="http://schemas.openxmlformats.org/officeDocument/2006/relationships/image" Target="../media/image103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194.pdf"/><Relationship Id="rId2" Type="http://schemas.openxmlformats.org/officeDocument/2006/relationships/image" Target="../media/image109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df"/><Relationship Id="rId11" Type="http://schemas.openxmlformats.org/officeDocument/2006/relationships/image" Target="../media/image102.png"/><Relationship Id="rId5" Type="http://schemas.openxmlformats.org/officeDocument/2006/relationships/image" Target="../media/image57.png"/><Relationship Id="rId15" Type="http://schemas.openxmlformats.org/officeDocument/2006/relationships/image" Target="../media/image104.png"/><Relationship Id="rId10" Type="http://schemas.openxmlformats.org/officeDocument/2006/relationships/image" Target="../media/image192.pdf"/><Relationship Id="rId4" Type="http://schemas.openxmlformats.org/officeDocument/2006/relationships/image" Target="../media/image111.pdf"/><Relationship Id="rId9" Type="http://schemas.openxmlformats.org/officeDocument/2006/relationships/image" Target="../media/image101.png"/><Relationship Id="rId14" Type="http://schemas.openxmlformats.org/officeDocument/2006/relationships/image" Target="../media/image196.pd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df"/><Relationship Id="rId13" Type="http://schemas.openxmlformats.org/officeDocument/2006/relationships/image" Target="../media/image110.png"/><Relationship Id="rId18" Type="http://schemas.openxmlformats.org/officeDocument/2006/relationships/image" Target="../media/image214.pdf"/><Relationship Id="rId3" Type="http://schemas.openxmlformats.org/officeDocument/2006/relationships/image" Target="../media/image105.png"/><Relationship Id="rId21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image" Target="../media/image208.pdf"/><Relationship Id="rId17" Type="http://schemas.openxmlformats.org/officeDocument/2006/relationships/image" Target="../media/image112.png"/><Relationship Id="rId2" Type="http://schemas.openxmlformats.org/officeDocument/2006/relationships/image" Target="../media/image198.pdf"/><Relationship Id="rId16" Type="http://schemas.openxmlformats.org/officeDocument/2006/relationships/image" Target="../media/image212.pdf"/><Relationship Id="rId20" Type="http://schemas.openxmlformats.org/officeDocument/2006/relationships/image" Target="../media/image216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df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image" Target="../media/image206.pdf"/><Relationship Id="rId19" Type="http://schemas.openxmlformats.org/officeDocument/2006/relationships/image" Target="../media/image113.png"/><Relationship Id="rId4" Type="http://schemas.openxmlformats.org/officeDocument/2006/relationships/image" Target="../media/image200.pdf"/><Relationship Id="rId9" Type="http://schemas.openxmlformats.org/officeDocument/2006/relationships/image" Target="../media/image108.png"/><Relationship Id="rId14" Type="http://schemas.openxmlformats.org/officeDocument/2006/relationships/image" Target="../media/image210.pd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df"/><Relationship Id="rId13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228.pdf"/><Relationship Id="rId2" Type="http://schemas.openxmlformats.org/officeDocument/2006/relationships/image" Target="../media/image21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df"/><Relationship Id="rId11" Type="http://schemas.openxmlformats.org/officeDocument/2006/relationships/image" Target="../media/image119.png"/><Relationship Id="rId5" Type="http://schemas.openxmlformats.org/officeDocument/2006/relationships/image" Target="../media/image116.png"/><Relationship Id="rId10" Type="http://schemas.openxmlformats.org/officeDocument/2006/relationships/image" Target="../media/image226.pdf"/><Relationship Id="rId4" Type="http://schemas.openxmlformats.org/officeDocument/2006/relationships/image" Target="../media/image220.pdf"/><Relationship Id="rId9" Type="http://schemas.openxmlformats.org/officeDocument/2006/relationships/image" Target="../media/image1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30.pd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d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df"/><Relationship Id="rId5" Type="http://schemas.openxmlformats.org/officeDocument/2006/relationships/image" Target="../media/image7.png"/><Relationship Id="rId4" Type="http://schemas.openxmlformats.org/officeDocument/2006/relationships/image" Target="../media/image10.pdf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16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df"/><Relationship Id="rId5" Type="http://schemas.openxmlformats.org/officeDocument/2006/relationships/image" Target="../media/image11.png"/><Relationship Id="rId4" Type="http://schemas.openxmlformats.org/officeDocument/2006/relationships/image" Target="../media/image18.pd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.pdf"/><Relationship Id="rId7" Type="http://schemas.openxmlformats.org/officeDocument/2006/relationships/image" Target="../media/image27.pd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df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9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31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df"/><Relationship Id="rId5" Type="http://schemas.openxmlformats.org/officeDocument/2006/relationships/image" Target="../media/image18.png"/><Relationship Id="rId4" Type="http://schemas.openxmlformats.org/officeDocument/2006/relationships/image" Target="../media/image33.pd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df"/><Relationship Id="rId13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12" Type="http://schemas.openxmlformats.org/officeDocument/2006/relationships/image" Target="../media/image47.pd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df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openxmlformats.org/officeDocument/2006/relationships/image" Target="../media/image45.pdf"/><Relationship Id="rId4" Type="http://schemas.openxmlformats.org/officeDocument/2006/relationships/image" Target="../media/image39.pdf"/><Relationship Id="rId9" Type="http://schemas.openxmlformats.org/officeDocument/2006/relationships/image" Target="../media/image24.png"/><Relationship Id="rId14" Type="http://schemas.openxmlformats.org/officeDocument/2006/relationships/image" Target="../media/image49.pd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1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3.pd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7772400" cy="1676400"/>
          </a:xfrm>
        </p:spPr>
        <p:txBody>
          <a:bodyPr>
            <a:noAutofit/>
          </a:bodyPr>
          <a:lstStyle/>
          <a:p>
            <a:pPr algn="ctr"/>
            <a:r>
              <a:rPr lang="en-US" sz="3800" dirty="0" smtClean="0"/>
              <a:t>Pseudorandom Generators for Combinatorial Shapes</a:t>
            </a:r>
            <a:endParaRPr lang="en-US" sz="3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dicema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838200"/>
            <a:ext cx="2286000" cy="2286000"/>
          </a:xfrm>
          <a:prstGeom prst="rect">
            <a:avLst/>
          </a:prstGeom>
        </p:spPr>
      </p:pic>
      <p:pic>
        <p:nvPicPr>
          <p:cNvPr id="13" name="Content Placeholder 12" descr="dice1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-16689" r="-16689"/>
          <a:stretch>
            <a:fillRect/>
          </a:stretch>
        </p:blipFill>
        <p:spPr>
          <a:xfrm>
            <a:off x="1143000" y="1143000"/>
            <a:ext cx="2743200" cy="1613647"/>
          </a:xfrm>
        </p:spPr>
      </p:pic>
      <p:sp>
        <p:nvSpPr>
          <p:cNvPr id="14" name="Right Arrow 13"/>
          <p:cNvSpPr/>
          <p:nvPr/>
        </p:nvSpPr>
        <p:spPr>
          <a:xfrm>
            <a:off x="3962400" y="175260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38400" y="4526340"/>
            <a:ext cx="4196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tx2"/>
                </a:solidFill>
                <a:latin typeface="Gill Sans"/>
              </a:rPr>
              <a:t>Parikshit</a:t>
            </a:r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Gill Sans"/>
              </a:rPr>
              <a:t>Gopalan</a:t>
            </a:r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, MSR SVC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Raghu Meka, UT Austin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Omer </a:t>
            </a:r>
            <a:r>
              <a:rPr lang="en-US" sz="2400" dirty="0" err="1" smtClean="0">
                <a:solidFill>
                  <a:schemeClr val="tx2"/>
                </a:solidFill>
                <a:latin typeface="Gill Sans"/>
              </a:rPr>
              <a:t>Reingold</a:t>
            </a:r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, MSR SVC</a:t>
            </a:r>
          </a:p>
          <a:p>
            <a:pPr algn="ctr"/>
            <a:r>
              <a:rPr lang="en-US" sz="2400" dirty="0" smtClean="0">
                <a:solidFill>
                  <a:schemeClr val="tx2"/>
                </a:solidFill>
                <a:latin typeface="Gill Sans"/>
              </a:rPr>
              <a:t>David Zuckerman, UT Austin</a:t>
            </a:r>
            <a:endParaRPr lang="en-US" sz="2000" dirty="0">
              <a:solidFill>
                <a:schemeClr val="tx2"/>
              </a:solidFill>
              <a:latin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8"/>
          <p:cNvGrpSpPr/>
          <p:nvPr/>
        </p:nvGrpSpPr>
        <p:grpSpPr>
          <a:xfrm>
            <a:off x="603504" y="4648200"/>
            <a:ext cx="8083296" cy="1447800"/>
            <a:chOff x="603504" y="1905000"/>
            <a:chExt cx="8083296" cy="1447800"/>
          </a:xfrm>
        </p:grpSpPr>
        <p:sp>
          <p:nvSpPr>
            <p:cNvPr id="16" name="Rounded Rectangle 15"/>
            <p:cNvSpPr/>
            <p:nvPr/>
          </p:nvSpPr>
          <p:spPr>
            <a:xfrm>
              <a:off x="603504" y="1905000"/>
              <a:ext cx="8083296" cy="1447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 err="1" smtClean="0">
                  <a:latin typeface="Gill Sans"/>
                </a:rPr>
                <a:t>Thm</a:t>
              </a:r>
              <a:r>
                <a:rPr lang="en-US" sz="3500" dirty="0" smtClean="0">
                  <a:latin typeface="Gill Sans"/>
                </a:rPr>
                <a:t>: PRG for (</a:t>
              </a:r>
              <a:r>
                <a:rPr lang="en-US" sz="3500" dirty="0" err="1" smtClean="0">
                  <a:latin typeface="Gill Sans"/>
                </a:rPr>
                <a:t>m,n</a:t>
              </a:r>
              <a:r>
                <a:rPr lang="en-US" sz="3500" dirty="0" smtClean="0">
                  <a:latin typeface="Gill Sans"/>
                </a:rPr>
                <a:t>)-Comb. shapes with seed                                       . </a:t>
              </a:r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264408" y="2679192"/>
              <a:ext cx="4800600" cy="4953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772400" cy="1143000"/>
          </a:xfrm>
        </p:spPr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749796" y="2359978"/>
            <a:ext cx="11049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648196" y="2758440"/>
            <a:ext cx="13589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597396" y="3250565"/>
            <a:ext cx="1409700" cy="292100"/>
          </a:xfrm>
          <a:prstGeom prst="rect">
            <a:avLst/>
          </a:prstGeom>
        </p:spPr>
      </p:pic>
      <p:graphicFrame>
        <p:nvGraphicFramePr>
          <p:cNvPr id="1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6806387"/>
              </p:ext>
            </p:extLst>
          </p:nvPr>
        </p:nvGraphicFramePr>
        <p:xfrm>
          <a:off x="533400" y="1371600"/>
          <a:ext cx="808329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206496"/>
                <a:gridCol w="2590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Gill Sans"/>
                        </a:rPr>
                        <a:t>Reference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Gill Sans"/>
                        </a:rPr>
                        <a:t>Function Class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>
                          <a:latin typeface="Gill Sans"/>
                        </a:rPr>
                        <a:t>Seed Length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Gill Sans"/>
                        </a:rPr>
                        <a:t>Nis90, INW94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Gill Sans"/>
                        </a:rPr>
                        <a:t>All</a:t>
                      </a:r>
                      <a:r>
                        <a:rPr lang="en-US" sz="2100" baseline="0" dirty="0" smtClean="0">
                          <a:latin typeface="Gill Sans"/>
                        </a:rPr>
                        <a:t> Shapes</a:t>
                      </a:r>
                      <a:endParaRPr lang="en-US" sz="21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baseline="0" dirty="0" smtClean="0">
                          <a:latin typeface="Gill Sans"/>
                        </a:rPr>
                        <a:t>LLSZ92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Gill Sans"/>
                        </a:rPr>
                        <a:t>Comb. </a:t>
                      </a:r>
                      <a:r>
                        <a:rPr lang="en-US" sz="2100" dirty="0" err="1" smtClean="0">
                          <a:latin typeface="Gill Sans"/>
                        </a:rPr>
                        <a:t>Rects</a:t>
                      </a:r>
                      <a:r>
                        <a:rPr lang="en-US" sz="2100" dirty="0" smtClean="0">
                          <a:latin typeface="Gill Sans"/>
                        </a:rPr>
                        <a:t>, Hitting sets</a:t>
                      </a:r>
                      <a:endParaRPr lang="en-US" sz="21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Gill Sans"/>
                        </a:rPr>
                        <a:t>EGL+92, ASWZ96, Lu02</a:t>
                      </a:r>
                      <a:endParaRPr lang="en-US" sz="18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Gill Sans"/>
                        </a:rPr>
                        <a:t>Comb. Rectangles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"/>
                        </a:rPr>
                        <a:t>NN93,</a:t>
                      </a:r>
                      <a:r>
                        <a:rPr lang="en-US" sz="2000" baseline="0" dirty="0" smtClean="0">
                          <a:latin typeface="Gill Sans"/>
                        </a:rPr>
                        <a:t> LRTV09, MZ09</a:t>
                      </a:r>
                      <a:endParaRPr lang="en-US" sz="20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>
                          <a:latin typeface="Gill Sans"/>
                        </a:rPr>
                        <a:t>Modular</a:t>
                      </a:r>
                      <a:r>
                        <a:rPr lang="en-US" sz="2300" baseline="0" dirty="0" smtClean="0">
                          <a:latin typeface="Gill Sans"/>
                        </a:rPr>
                        <a:t> Sums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>
                        <a:latin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Gill Sans"/>
                        </a:rPr>
                        <a:t>M., Zuckerman 10</a:t>
                      </a:r>
                      <a:endParaRPr lang="en-US" sz="20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>
                          <a:latin typeface="Gill Sans"/>
                        </a:rPr>
                        <a:t>Halfspaces</a:t>
                      </a:r>
                      <a:endParaRPr lang="en-US" sz="2300" dirty="0">
                        <a:latin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>
                        <a:latin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" name="Picture 2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749796" y="1894840"/>
            <a:ext cx="1104900" cy="330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178296" y="2390140"/>
            <a:ext cx="2286000" cy="2921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6178296" y="2794000"/>
            <a:ext cx="2400300" cy="330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178296" y="3517900"/>
            <a:ext cx="2286000" cy="292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25909" y="4089400"/>
            <a:ext cx="2413000" cy="330200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758952" y="27432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11510"/>
                </a:solidFill>
                <a:effectLst/>
                <a:uLnTx/>
                <a:uFillTx/>
                <a:latin typeface="Gill Sans"/>
                <a:ea typeface="+mj-ea"/>
                <a:cs typeface="+mj-cs"/>
              </a:rPr>
              <a:t>Our Results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11510"/>
              </a:solidFill>
              <a:effectLst/>
              <a:uLnTx/>
              <a:uFillTx/>
              <a:latin typeface="Gill Sans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4572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Sum of </a:t>
            </a:r>
            <a:r>
              <a:rPr lang="en-US" dirty="0" err="1" smtClean="0"/>
              <a:t>ind.</a:t>
            </a:r>
            <a:r>
              <a:rPr lang="en-US" dirty="0" smtClean="0"/>
              <a:t> random variables ~ Gaussian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762000" y="2133600"/>
            <a:ext cx="7549896" cy="2535238"/>
            <a:chOff x="762000" y="2133600"/>
            <a:chExt cx="7549896" cy="2535238"/>
          </a:xfrm>
        </p:grpSpPr>
        <p:grpSp>
          <p:nvGrpSpPr>
            <p:cNvPr id="15" name="Group 14"/>
            <p:cNvGrpSpPr/>
            <p:nvPr/>
          </p:nvGrpSpPr>
          <p:grpSpPr>
            <a:xfrm>
              <a:off x="762000" y="2133600"/>
              <a:ext cx="7549896" cy="2535238"/>
              <a:chOff x="603504" y="2189162"/>
              <a:chExt cx="7549896" cy="2535238"/>
            </a:xfrm>
          </p:grpSpPr>
          <p:grpSp>
            <p:nvGrpSpPr>
              <p:cNvPr id="4" name="Group 23"/>
              <p:cNvGrpSpPr/>
              <p:nvPr/>
            </p:nvGrpSpPr>
            <p:grpSpPr>
              <a:xfrm>
                <a:off x="603504" y="2189162"/>
                <a:ext cx="7549896" cy="2535238"/>
                <a:chOff x="451104" y="2133600"/>
                <a:chExt cx="7549896" cy="2535238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451104" y="2133600"/>
                  <a:ext cx="7549896" cy="2535238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pic>
              <p:nvPicPr>
                <p:cNvPr id="18" name="Picture 17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2"/>
                    <a:stretch>
                      <a:fillRect/>
                    </a:stretch>
                  </p:blipFill>
                </mc:Choice>
                <mc:Fallback>
                  <p:blipFill>
                    <a:blip r:embed="rId3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1403604" y="2463800"/>
                  <a:ext cx="6438900" cy="355600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>
                <a:off x="609600" y="2362200"/>
                <a:ext cx="99036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 err="1" smtClean="0">
                    <a:solidFill>
                      <a:schemeClr val="bg1"/>
                    </a:solidFill>
                    <a:latin typeface="Gill Sans"/>
                  </a:rPr>
                  <a:t>Thm</a:t>
                </a:r>
                <a:r>
                  <a:rPr lang="en-US" sz="3000" dirty="0" smtClean="0">
                    <a:solidFill>
                      <a:schemeClr val="bg1"/>
                    </a:solidFill>
                    <a:latin typeface="Gill Sans"/>
                  </a:rPr>
                  <a:t>:</a:t>
                </a:r>
                <a:endParaRPr lang="en-US" sz="3000" dirty="0">
                  <a:solidFill>
                    <a:schemeClr val="bg1"/>
                  </a:solidFill>
                  <a:latin typeface="Gill Sans"/>
                </a:endParaRPr>
              </a:p>
            </p:txBody>
          </p:sp>
        </p:grpSp>
        <p:pic>
          <p:nvPicPr>
            <p:cNvPr id="20" name="Picture 1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676400" y="2971800"/>
              <a:ext cx="5503281" cy="438912"/>
            </a:xfrm>
            <a:prstGeom prst="rect">
              <a:avLst/>
            </a:prstGeom>
          </p:spPr>
        </p:pic>
        <p:pic>
          <p:nvPicPr>
            <p:cNvPr id="26" name="Picture 25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2265008" y="3489960"/>
              <a:ext cx="4516792" cy="100584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4572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Close in stat. distance to binomial distribution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914400" y="4876800"/>
            <a:ext cx="7772400" cy="1600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+mn-cs"/>
              </a:rPr>
              <a:t>Optimal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+mn-cs"/>
              </a:rPr>
              <a:t> </a:t>
            </a:r>
            <a:r>
              <a:rPr lang="en-US" sz="2800" dirty="0" smtClean="0">
                <a:latin typeface="Gill Sans"/>
              </a:rPr>
              <a:t>error:                 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ill Sans"/>
                <a:ea typeface="+mn-ea"/>
                <a:cs typeface="+mn-cs"/>
              </a:rPr>
              <a:t>.</a:t>
            </a:r>
            <a:endParaRPr lang="en-US" sz="2800" dirty="0" smtClean="0">
              <a:latin typeface="Gill Sans"/>
            </a:endParaRPr>
          </a:p>
          <a:p>
            <a:pPr marL="731520" lvl="1" indent="-274320" defTabSz="914400">
              <a:spcBef>
                <a:spcPts val="580"/>
              </a:spcBef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lang="en-US" sz="2400" dirty="0" smtClean="0">
                <a:latin typeface="Gill Sans"/>
              </a:rPr>
              <a:t>Proof analytical - Stein’s method (Barbour-Xia98).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</a:endParaRPr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314700" y="5001768"/>
            <a:ext cx="1638300" cy="368300"/>
          </a:xfrm>
          <a:prstGeom prst="rect">
            <a:avLst/>
          </a:prstGeom>
        </p:spPr>
      </p:pic>
      <p:grpSp>
        <p:nvGrpSpPr>
          <p:cNvPr id="4" name="Group 14"/>
          <p:cNvGrpSpPr/>
          <p:nvPr/>
        </p:nvGrpSpPr>
        <p:grpSpPr>
          <a:xfrm>
            <a:off x="762000" y="2133600"/>
            <a:ext cx="7549896" cy="2535238"/>
            <a:chOff x="603504" y="2189162"/>
            <a:chExt cx="7549896" cy="2535238"/>
          </a:xfrm>
        </p:grpSpPr>
        <p:grpSp>
          <p:nvGrpSpPr>
            <p:cNvPr id="5" name="Group 23"/>
            <p:cNvGrpSpPr/>
            <p:nvPr/>
          </p:nvGrpSpPr>
          <p:grpSpPr>
            <a:xfrm>
              <a:off x="603504" y="2189162"/>
              <a:ext cx="7549896" cy="2535238"/>
              <a:chOff x="451104" y="2133600"/>
              <a:chExt cx="7549896" cy="253523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1104" y="2133600"/>
                <a:ext cx="7549896" cy="253523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4"/>
                  <a:stretch>
                    <a:fillRect/>
                  </a:stretch>
                </p:blipFill>
              </mc:Choice>
              <mc:Fallback>
                <p:blipFill>
                  <a:blip r:embed="rId5"/>
                  <a:stretch>
                    <a:fillRect/>
                  </a:stretch>
                </p:blipFill>
              </mc:Fallback>
            </mc:AlternateContent>
            <p:spPr>
              <a:xfrm>
                <a:off x="1403604" y="2463800"/>
                <a:ext cx="6438900" cy="355600"/>
              </a:xfrm>
              <a:prstGeom prst="rect">
                <a:avLst/>
              </a:prstGeom>
            </p:spPr>
          </p:pic>
          <p:pic>
            <p:nvPicPr>
              <p:cNvPr id="19" name="Picture 1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6"/>
                  <a:stretch>
                    <a:fillRect/>
                  </a:stretch>
                </p:blipFill>
              </mc:Choice>
              <mc:Fallback>
                <p:blipFill>
                  <a:blip r:embed="rId7"/>
                  <a:stretch>
                    <a:fillRect/>
                  </a:stretch>
                </p:blipFill>
              </mc:Fallback>
            </mc:AlternateContent>
            <p:spPr>
              <a:xfrm>
                <a:off x="1441704" y="2997200"/>
                <a:ext cx="5588000" cy="431800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8"/>
                  <a:stretch>
                    <a:fillRect/>
                  </a:stretch>
                </p:blipFill>
              </mc:Choice>
              <mc:Fallback>
                <p:blipFill>
                  <a:blip r:embed="rId9"/>
                  <a:stretch>
                    <a:fillRect/>
                  </a:stretch>
                </p:blipFill>
              </mc:Fallback>
            </mc:AlternateContent>
            <p:spPr>
              <a:xfrm>
                <a:off x="1975104" y="3581400"/>
                <a:ext cx="4546600" cy="7747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609600" y="2362200"/>
              <a:ext cx="9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 smtClean="0">
                  <a:solidFill>
                    <a:schemeClr val="bg1"/>
                  </a:solidFill>
                  <a:latin typeface="Gill Sans"/>
                </a:rPr>
                <a:t>Thm</a:t>
              </a:r>
              <a:r>
                <a:rPr lang="en-US" sz="3000" dirty="0" smtClean="0">
                  <a:solidFill>
                    <a:schemeClr val="bg1"/>
                  </a:solidFill>
                  <a:latin typeface="Gill Sans"/>
                </a:rPr>
                <a:t>:</a:t>
              </a:r>
              <a:endParaRPr lang="en-US" sz="3000" dirty="0">
                <a:solidFill>
                  <a:schemeClr val="bg1"/>
                </a:solidFill>
                <a:latin typeface="Gill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Cshapes</a:t>
            </a:r>
            <a:r>
              <a:rPr lang="en-US" dirty="0" smtClean="0"/>
              <a:t> with </a:t>
            </a:r>
            <a:r>
              <a:rPr lang="en-US" dirty="0" err="1" smtClean="0"/>
              <a:t>m</a:t>
            </a:r>
            <a:r>
              <a:rPr lang="en-US" dirty="0" smtClean="0"/>
              <a:t> = 2.</a:t>
            </a:r>
          </a:p>
          <a:p>
            <a:pPr lvl="1"/>
            <a:r>
              <a:rPr lang="en-US" dirty="0" smtClean="0"/>
              <a:t>Illustrates main ideas for general case.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PRG for general </a:t>
            </a:r>
            <a:r>
              <a:rPr lang="en-US" dirty="0" err="1" smtClean="0"/>
              <a:t>Cshapes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Proof of discrete central limit theorem.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93192" y="19744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16"/>
          <p:cNvGrpSpPr/>
          <p:nvPr/>
        </p:nvGrpSpPr>
        <p:grpSpPr>
          <a:xfrm>
            <a:off x="1219200" y="3352800"/>
            <a:ext cx="6629400" cy="1905000"/>
            <a:chOff x="1219200" y="1447800"/>
            <a:chExt cx="6629400" cy="1905000"/>
          </a:xfrm>
        </p:grpSpPr>
        <p:sp>
          <p:nvSpPr>
            <p:cNvPr id="6" name="Rounded Rectangle 5"/>
            <p:cNvSpPr/>
            <p:nvPr/>
          </p:nvSpPr>
          <p:spPr>
            <a:xfrm>
              <a:off x="1219200" y="1447800"/>
              <a:ext cx="6629400" cy="1905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"/>
                </a:rPr>
                <a:t>Question: Generate                            ,</a:t>
              </a:r>
            </a:p>
            <a:p>
              <a:pPr algn="ctr"/>
              <a:endParaRPr lang="en-US" sz="2800" dirty="0" smtClean="0"/>
            </a:p>
            <a:p>
              <a:pPr algn="ctr"/>
              <a:endParaRPr lang="en-US" sz="2800" dirty="0" smtClean="0"/>
            </a:p>
            <a:p>
              <a:pPr algn="ctr"/>
              <a:r>
                <a:rPr lang="en-US" sz="2800" dirty="0" smtClean="0"/>
                <a:t>                  </a:t>
              </a:r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993900" y="2298700"/>
              <a:ext cx="5245100" cy="901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4648200" y="1600200"/>
              <a:ext cx="2590800" cy="431800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914400" y="1295400"/>
            <a:ext cx="7391400" cy="1600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latin typeface="Gill Sans"/>
              </a:rPr>
              <a:t>Fooling </a:t>
            </a:r>
            <a:r>
              <a:rPr lang="en-US" sz="3000" dirty="0" err="1" smtClean="0">
                <a:latin typeface="Gill Sans"/>
              </a:rPr>
              <a:t>Cshapes</a:t>
            </a:r>
            <a:r>
              <a:rPr lang="en-US" sz="3000" dirty="0" smtClean="0">
                <a:latin typeface="Gill Sans"/>
              </a:rPr>
              <a:t> for </a:t>
            </a:r>
            <a:r>
              <a:rPr lang="en-US" sz="3000" dirty="0" err="1" smtClean="0">
                <a:latin typeface="Gill Sans"/>
              </a:rPr>
              <a:t>m</a:t>
            </a:r>
            <a:r>
              <a:rPr lang="en-US" sz="3000" dirty="0" smtClean="0">
                <a:latin typeface="Gill Sans"/>
              </a:rPr>
              <a:t> = 2 </a:t>
            </a:r>
          </a:p>
          <a:p>
            <a:pPr algn="ctr"/>
            <a:r>
              <a:rPr lang="en-US" sz="3000" dirty="0" smtClean="0">
                <a:latin typeface="Gill Sans"/>
              </a:rPr>
              <a:t>~ Fooling 0/1 linear forms in TV.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Linear Forms in TV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752600"/>
            <a:ext cx="6858000" cy="4191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Fool linear forms with small test sizes.</a:t>
            </a:r>
          </a:p>
          <a:p>
            <a:pPr lvl="1"/>
            <a:r>
              <a:rPr lang="en-US" dirty="0" smtClean="0"/>
              <a:t>Bounded independence, hashing.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 Fool 0-1 linear forms in </a:t>
            </a:r>
            <a:r>
              <a:rPr lang="en-US" dirty="0" err="1" smtClean="0"/>
              <a:t>cdf</a:t>
            </a:r>
            <a:r>
              <a:rPr lang="en-US" dirty="0" smtClean="0"/>
              <a:t> distance.</a:t>
            </a:r>
          </a:p>
          <a:p>
            <a:pPr lvl="1"/>
            <a:r>
              <a:rPr lang="en-US" dirty="0" smtClean="0"/>
              <a:t>PRG for </a:t>
            </a:r>
            <a:r>
              <a:rPr lang="en-US" dirty="0" err="1" smtClean="0"/>
              <a:t>halfspaces</a:t>
            </a:r>
            <a:r>
              <a:rPr lang="en-US" dirty="0" smtClean="0"/>
              <a:t>: M., Zuckerman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PRG on n/2 </a:t>
            </a:r>
            <a:r>
              <a:rPr lang="en-US" dirty="0" err="1" smtClean="0"/>
              <a:t>vars</a:t>
            </a:r>
            <a:r>
              <a:rPr lang="en-US" dirty="0" smtClean="0"/>
              <a:t> + PRG fooling in </a:t>
            </a:r>
            <a:r>
              <a:rPr lang="en-US" dirty="0" err="1" smtClean="0"/>
              <a:t>cdf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PRG for linear forms, large test sets.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9" name="Right Arrow 8"/>
          <p:cNvSpPr/>
          <p:nvPr/>
        </p:nvSpPr>
        <p:spPr>
          <a:xfrm>
            <a:off x="457200" y="1905000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57200" y="33460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57200" y="4736592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58975" y="5232400"/>
            <a:ext cx="419100" cy="254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66800" y="1524000"/>
            <a:ext cx="7162800" cy="1524000"/>
            <a:chOff x="1143000" y="4953000"/>
            <a:chExt cx="7162800" cy="1524000"/>
          </a:xfrm>
        </p:grpSpPr>
        <p:sp>
          <p:nvSpPr>
            <p:cNvPr id="27" name="Rounded Rectangle 26"/>
            <p:cNvSpPr/>
            <p:nvPr/>
          </p:nvSpPr>
          <p:spPr>
            <a:xfrm>
              <a:off x="1143000" y="4953000"/>
              <a:ext cx="7162800" cy="1524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 err="1" smtClean="0">
                  <a:latin typeface="Gill Sans"/>
                </a:rPr>
                <a:t>Thm</a:t>
              </a:r>
              <a:r>
                <a:rPr lang="en-US" sz="3200" dirty="0" smtClean="0">
                  <a:latin typeface="Gill Sans"/>
                </a:rPr>
                <a:t> MZ10: PRG for </a:t>
              </a:r>
              <a:r>
                <a:rPr lang="en-US" sz="3200" dirty="0" err="1" smtClean="0">
                  <a:latin typeface="Gill Sans"/>
                </a:rPr>
                <a:t>halfspaces</a:t>
              </a:r>
              <a:r>
                <a:rPr lang="en-US" sz="3200" dirty="0" smtClean="0">
                  <a:latin typeface="Gill Sans"/>
                </a:rPr>
                <a:t> </a:t>
              </a:r>
              <a:r>
                <a:rPr lang="en-US" sz="3200" smtClean="0">
                  <a:latin typeface="Gill Sans"/>
                </a:rPr>
                <a:t>with            seed </a:t>
              </a:r>
              <a:endParaRPr lang="en-US" sz="3200" dirty="0" smtClean="0">
                <a:latin typeface="Gill Sans"/>
              </a:endParaRPr>
            </a:p>
          </p:txBody>
        </p:sp>
        <p:pic>
          <p:nvPicPr>
            <p:cNvPr id="29" name="Picture 2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2819400" y="5715000"/>
              <a:ext cx="3657600" cy="5334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524000" y="4636294"/>
            <a:ext cx="7086600" cy="1231106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Gill Sans"/>
              </a:rPr>
              <a:t>3. Convolution </a:t>
            </a:r>
            <a:r>
              <a:rPr lang="en-US" sz="2600" dirty="0" err="1" smtClean="0">
                <a:latin typeface="Gill Sans"/>
              </a:rPr>
              <a:t>Lem</a:t>
            </a:r>
            <a:r>
              <a:rPr lang="en-US" sz="2600" dirty="0" smtClean="0">
                <a:latin typeface="Gill Sans"/>
              </a:rPr>
              <a:t>: close in </a:t>
            </a:r>
            <a:r>
              <a:rPr lang="en-US" sz="2600" dirty="0" err="1" smtClean="0">
                <a:latin typeface="Gill Sans"/>
              </a:rPr>
              <a:t>cdf</a:t>
            </a:r>
            <a:r>
              <a:rPr lang="en-US" sz="2600" dirty="0" smtClean="0">
                <a:latin typeface="Gill Sans"/>
              </a:rPr>
              <a:t> to close in TV.   </a:t>
            </a:r>
            <a:endParaRPr lang="en-US" sz="2400" dirty="0" smtClean="0">
              <a:latin typeface="Gill Sans"/>
            </a:endParaRPr>
          </a:p>
          <a:p>
            <a:pPr lvl="1">
              <a:buFont typeface="Wingdings" charset="2"/>
              <a:buChar char="Ø"/>
            </a:pPr>
            <a:r>
              <a:rPr lang="en-US" sz="2400" dirty="0" smtClean="0">
                <a:latin typeface="Gill Sans"/>
              </a:rPr>
              <a:t>Analysis of recursion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>
                <a:latin typeface="Gill Sans"/>
              </a:rPr>
              <a:t>Elementary proof of discrete CLT.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800" y="4130040"/>
            <a:ext cx="7162800" cy="2194560"/>
            <a:chOff x="1371600" y="2362200"/>
            <a:chExt cx="7162800" cy="2194560"/>
          </a:xfrm>
        </p:grpSpPr>
        <p:sp>
          <p:nvSpPr>
            <p:cNvPr id="19" name="Rounded Rectangle 18"/>
            <p:cNvSpPr/>
            <p:nvPr/>
          </p:nvSpPr>
          <p:spPr>
            <a:xfrm>
              <a:off x="1371600" y="2362200"/>
              <a:ext cx="7162800" cy="219456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Question: Generate                                 ,</a:t>
              </a:r>
            </a:p>
            <a:p>
              <a:pPr algn="ctr"/>
              <a:endParaRPr lang="en-US" sz="2800" dirty="0" smtClean="0"/>
            </a:p>
            <a:p>
              <a:pPr algn="ctr"/>
              <a:endParaRPr lang="en-US" sz="2800" dirty="0" smtClean="0"/>
            </a:p>
            <a:p>
              <a:pPr algn="ctr"/>
              <a:r>
                <a:rPr lang="en-US" sz="2800" dirty="0" smtClean="0"/>
                <a:t>                  </a:t>
              </a:r>
            </a:p>
          </p:txBody>
        </p:sp>
        <p:pic>
          <p:nvPicPr>
            <p:cNvPr id="21" name="Picture 2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12"/>
                <a:stretch>
                  <a:fillRect/>
                </a:stretch>
              </p:blipFill>
            </mc:Fallback>
          </mc:AlternateContent>
          <p:spPr>
            <a:xfrm>
              <a:off x="4953000" y="2667000"/>
              <a:ext cx="2590800" cy="4318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3632200" y="3200400"/>
              <a:ext cx="2628900" cy="4191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14"/>
                <a:stretch>
                  <a:fillRect/>
                </a:stretch>
              </p:blipFill>
            </mc:Fallback>
          </mc:AlternateContent>
          <p:spPr>
            <a:xfrm>
              <a:off x="2057400" y="3733800"/>
              <a:ext cx="5905500" cy="78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52700" y="5256213"/>
            <a:ext cx="4229100" cy="444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104900" y="4041140"/>
            <a:ext cx="2984500" cy="368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 Step for 0-1 Linear 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intuition consider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495800" y="1617663"/>
            <a:ext cx="2857500" cy="274320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935039" y="2516197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5105400" y="2518568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Xn/2+1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7467600" y="2516197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 flipH="1">
            <a:off x="1849439" y="2518568"/>
            <a:ext cx="14478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97239" y="2518568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Xn/2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 flipH="1">
            <a:off x="6019800" y="2518568"/>
            <a:ext cx="14478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2448721" y="1970880"/>
            <a:ext cx="304799" cy="3678239"/>
          </a:xfrm>
          <a:prstGeom prst="leftBrace">
            <a:avLst>
              <a:gd name="adj1" fmla="val 5105"/>
              <a:gd name="adj2" fmla="val 503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497388" y="4102100"/>
            <a:ext cx="317500" cy="317500"/>
          </a:xfrm>
          <a:prstGeom prst="rect">
            <a:avLst/>
          </a:prstGeom>
        </p:spPr>
      </p:pic>
      <p:grpSp>
        <p:nvGrpSpPr>
          <p:cNvPr id="6" name="Group 27"/>
          <p:cNvGrpSpPr/>
          <p:nvPr/>
        </p:nvGrpSpPr>
        <p:grpSpPr>
          <a:xfrm>
            <a:off x="1430718" y="3955702"/>
            <a:ext cx="2133918" cy="461665"/>
            <a:chOff x="1219942" y="4438005"/>
            <a:chExt cx="2133918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1219942" y="4438005"/>
              <a:ext cx="2133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PRG   -fool in TV</a:t>
              </a:r>
              <a:endParaRPr lang="en-US" sz="2400" dirty="0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1931988" y="4648200"/>
              <a:ext cx="114300" cy="165100"/>
            </a:xfrm>
            <a:prstGeom prst="rect">
              <a:avLst/>
            </a:prstGeom>
          </p:spPr>
        </p:pic>
      </p:grpSp>
      <p:grpSp>
        <p:nvGrpSpPr>
          <p:cNvPr id="8" name="Group 31"/>
          <p:cNvGrpSpPr/>
          <p:nvPr/>
        </p:nvGrpSpPr>
        <p:grpSpPr>
          <a:xfrm>
            <a:off x="5582850" y="3941762"/>
            <a:ext cx="2418150" cy="461665"/>
            <a:chOff x="5486400" y="4438005"/>
            <a:chExt cx="2418150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5486400" y="4438005"/>
              <a:ext cx="2418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PRG    -fool in CDF</a:t>
              </a:r>
              <a:endParaRPr lang="en-US" sz="2400" dirty="0"/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6197600" y="4572000"/>
              <a:ext cx="152400" cy="241300"/>
            </a:xfrm>
            <a:prstGeom prst="rect">
              <a:avLst/>
            </a:prstGeom>
          </p:spPr>
        </p:pic>
      </p:grpSp>
      <p:grpSp>
        <p:nvGrpSpPr>
          <p:cNvPr id="9" name="Group 32"/>
          <p:cNvGrpSpPr/>
          <p:nvPr/>
        </p:nvGrpSpPr>
        <p:grpSpPr>
          <a:xfrm>
            <a:off x="2688336" y="5191780"/>
            <a:ext cx="3669494" cy="523220"/>
            <a:chOff x="3200400" y="5267980"/>
            <a:chExt cx="3669494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3200400" y="5267980"/>
              <a:ext cx="3669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PRG                  -fool in TV</a:t>
              </a:r>
              <a:endParaRPr lang="en-US" sz="2800" dirty="0"/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4076700" y="5312664"/>
              <a:ext cx="1257300" cy="444500"/>
            </a:xfrm>
            <a:prstGeom prst="rect">
              <a:avLst/>
            </a:prstGeom>
          </p:spPr>
        </p:pic>
      </p:grpSp>
      <p:sp>
        <p:nvSpPr>
          <p:cNvPr id="34" name="Down Arrow 33"/>
          <p:cNvSpPr/>
          <p:nvPr/>
        </p:nvSpPr>
        <p:spPr>
          <a:xfrm>
            <a:off x="4573588" y="4572000"/>
            <a:ext cx="150812" cy="43929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619081" y="1970880"/>
            <a:ext cx="304799" cy="3678239"/>
          </a:xfrm>
          <a:prstGeom prst="leftBrace">
            <a:avLst>
              <a:gd name="adj1" fmla="val 5105"/>
              <a:gd name="adj2" fmla="val 503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551284" y="3962400"/>
            <a:ext cx="210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True randomness</a:t>
            </a:r>
            <a:endParaRPr lang="en-US" sz="2400" dirty="0"/>
          </a:p>
        </p:txBody>
      </p:sp>
      <p:grpSp>
        <p:nvGrpSpPr>
          <p:cNvPr id="10" name="Group 36"/>
          <p:cNvGrpSpPr/>
          <p:nvPr/>
        </p:nvGrpSpPr>
        <p:grpSpPr>
          <a:xfrm>
            <a:off x="3276600" y="5181600"/>
            <a:ext cx="2780404" cy="523220"/>
            <a:chOff x="2688336" y="5181600"/>
            <a:chExt cx="2780404" cy="523220"/>
          </a:xfrm>
        </p:grpSpPr>
        <p:sp>
          <p:nvSpPr>
            <p:cNvPr id="38" name="TextBox 37"/>
            <p:cNvSpPr txBox="1"/>
            <p:nvPr/>
          </p:nvSpPr>
          <p:spPr>
            <a:xfrm>
              <a:off x="2688336" y="5181600"/>
              <a:ext cx="2780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PRG       -fool in TV</a:t>
              </a:r>
              <a:endParaRPr lang="en-US" sz="2800" dirty="0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3505200" y="5257800"/>
              <a:ext cx="444500" cy="368300"/>
            </a:xfrm>
            <a:prstGeom prst="rect">
              <a:avLst/>
            </a:prstGeom>
          </p:spPr>
        </p:pic>
      </p:grp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143500" y="4038600"/>
            <a:ext cx="32385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 Step: Convolution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03363" y="1612900"/>
            <a:ext cx="3098800" cy="368300"/>
          </a:xfrm>
          <a:prstGeom prst="rect">
            <a:avLst/>
          </a:prstGeom>
        </p:spPr>
      </p:pic>
      <p:grpSp>
        <p:nvGrpSpPr>
          <p:cNvPr id="4" name="Group 8"/>
          <p:cNvGrpSpPr/>
          <p:nvPr/>
        </p:nvGrpSpPr>
        <p:grpSpPr>
          <a:xfrm>
            <a:off x="914400" y="3886200"/>
            <a:ext cx="7543800" cy="1066800"/>
            <a:chOff x="914400" y="3886200"/>
            <a:chExt cx="7543800" cy="1066800"/>
          </a:xfrm>
        </p:grpSpPr>
        <p:sp>
          <p:nvSpPr>
            <p:cNvPr id="11" name="Rounded Rectangle 10"/>
            <p:cNvSpPr/>
            <p:nvPr/>
          </p:nvSpPr>
          <p:spPr>
            <a:xfrm>
              <a:off x="914400" y="3886200"/>
              <a:ext cx="7543800" cy="1066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3600" dirty="0" smtClean="0"/>
                <a:t>  </a:t>
              </a:r>
              <a:r>
                <a:rPr lang="en-US" sz="3600" dirty="0" err="1" smtClean="0"/>
                <a:t>Lem</a:t>
              </a:r>
              <a:r>
                <a:rPr lang="en-US" sz="3600" dirty="0" smtClean="0"/>
                <a:t>:  </a:t>
              </a:r>
              <a:endParaRPr lang="en-US" sz="3600" dirty="0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286000" y="3959352"/>
              <a:ext cx="5892800" cy="596900"/>
            </a:xfrm>
            <a:prstGeom prst="rect">
              <a:avLst/>
            </a:prstGeom>
          </p:spPr>
        </p:pic>
      </p:grpSp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524000" y="2501900"/>
            <a:ext cx="55753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743200" y="4114800"/>
            <a:ext cx="4648200" cy="582168"/>
          </a:xfrm>
          <a:prstGeom prst="round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Problem:  Y could be even, Z odd.</a:t>
            </a:r>
          </a:p>
          <a:p>
            <a:r>
              <a:rPr lang="en-US" dirty="0" smtClean="0"/>
              <a:t>Define Y’:</a:t>
            </a:r>
          </a:p>
          <a:p>
            <a:r>
              <a:rPr lang="en-US" dirty="0" smtClean="0"/>
              <a:t>Approach:  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1447800"/>
            <a:ext cx="7772400" cy="1066800"/>
            <a:chOff x="685800" y="3886200"/>
            <a:chExt cx="7772400" cy="1066800"/>
          </a:xfrm>
        </p:grpSpPr>
        <p:sp>
          <p:nvSpPr>
            <p:cNvPr id="6" name="Rounded Rectangle 5"/>
            <p:cNvSpPr/>
            <p:nvPr/>
          </p:nvSpPr>
          <p:spPr>
            <a:xfrm>
              <a:off x="685800" y="3886200"/>
              <a:ext cx="7772400" cy="1066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3600" dirty="0" smtClean="0"/>
                <a:t>    </a:t>
              </a:r>
              <a:r>
                <a:rPr lang="en-US" sz="3600" dirty="0" err="1" smtClean="0"/>
                <a:t>Lem</a:t>
              </a:r>
              <a:r>
                <a:rPr lang="en-US" sz="3600" dirty="0" smtClean="0"/>
                <a:t>:  </a:t>
              </a:r>
              <a:endParaRPr lang="en-US" sz="36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09800" y="3962400"/>
              <a:ext cx="5892800" cy="596900"/>
            </a:xfrm>
            <a:prstGeom prst="rect">
              <a:avLst/>
            </a:prstGeom>
          </p:spPr>
        </p:pic>
      </p:grpSp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895600" y="3276600"/>
            <a:ext cx="5486400" cy="3429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688592" y="4315968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794000" y="4191000"/>
            <a:ext cx="444500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build="p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762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" name="Group 69"/>
          <p:cNvGrpSpPr/>
          <p:nvPr/>
        </p:nvGrpSpPr>
        <p:grpSpPr>
          <a:xfrm>
            <a:off x="3730048" y="2012474"/>
            <a:ext cx="4343184" cy="1419702"/>
            <a:chOff x="3730048" y="2012474"/>
            <a:chExt cx="4343184" cy="141970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730048" y="3413760"/>
              <a:ext cx="4343184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5289311" y="2721531"/>
              <a:ext cx="14197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7"/>
          <p:cNvGrpSpPr/>
          <p:nvPr/>
        </p:nvGrpSpPr>
        <p:grpSpPr>
          <a:xfrm>
            <a:off x="5388768" y="3200400"/>
            <a:ext cx="2443164" cy="537370"/>
            <a:chOff x="5388768" y="3200400"/>
            <a:chExt cx="2443164" cy="537370"/>
          </a:xfrm>
        </p:grpSpPr>
        <p:grpSp>
          <p:nvGrpSpPr>
            <p:cNvPr id="8" name="Group 18"/>
            <p:cNvGrpSpPr/>
            <p:nvPr/>
          </p:nvGrpSpPr>
          <p:grpSpPr>
            <a:xfrm>
              <a:off x="5388768" y="3200400"/>
              <a:ext cx="1221582" cy="537370"/>
              <a:chOff x="1751806" y="3505200"/>
              <a:chExt cx="1221582" cy="53737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1752600" y="4040188"/>
                <a:ext cx="1208088" cy="238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1484312" y="3773488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2704306" y="3772694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26"/>
            <p:cNvGrpSpPr/>
            <p:nvPr/>
          </p:nvGrpSpPr>
          <p:grpSpPr>
            <a:xfrm>
              <a:off x="6610350" y="3200400"/>
              <a:ext cx="1221582" cy="537370"/>
              <a:chOff x="1751806" y="3505200"/>
              <a:chExt cx="1221582" cy="537370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752600" y="4040188"/>
                <a:ext cx="1208088" cy="238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484312" y="3773488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2704306" y="3772694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4"/>
          <p:cNvGrpSpPr/>
          <p:nvPr/>
        </p:nvGrpSpPr>
        <p:grpSpPr>
          <a:xfrm>
            <a:off x="4169568" y="3200400"/>
            <a:ext cx="1221582" cy="537370"/>
            <a:chOff x="1751806" y="3505200"/>
            <a:chExt cx="1221582" cy="53737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752600" y="4040188"/>
              <a:ext cx="1208088" cy="238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484312" y="3773488"/>
              <a:ext cx="536576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704306" y="3772694"/>
              <a:ext cx="536576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24250" y="3517900"/>
            <a:ext cx="647700" cy="2159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590632" y="3473450"/>
            <a:ext cx="482600" cy="215900"/>
          </a:xfrm>
          <a:prstGeom prst="rect">
            <a:avLst/>
          </a:prstGeom>
        </p:spPr>
      </p:pic>
      <p:grpSp>
        <p:nvGrpSpPr>
          <p:cNvPr id="11" name="Group 53"/>
          <p:cNvGrpSpPr/>
          <p:nvPr/>
        </p:nvGrpSpPr>
        <p:grpSpPr>
          <a:xfrm>
            <a:off x="4461510" y="2331592"/>
            <a:ext cx="396240" cy="1069976"/>
            <a:chOff x="4461510" y="2361406"/>
            <a:chExt cx="396240" cy="1069976"/>
          </a:xfrm>
        </p:grpSpPr>
        <p:sp>
          <p:nvSpPr>
            <p:cNvPr id="35" name="Rectangle 34"/>
            <p:cNvSpPr>
              <a:spLocks/>
            </p:cNvSpPr>
            <p:nvPr/>
          </p:nvSpPr>
          <p:spPr>
            <a:xfrm>
              <a:off x="4461510" y="2361406"/>
              <a:ext cx="91440" cy="106759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/>
            </p:cNvSpPr>
            <p:nvPr/>
          </p:nvSpPr>
          <p:spPr>
            <a:xfrm>
              <a:off x="4766310" y="2743200"/>
              <a:ext cx="91440" cy="688182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54"/>
          <p:cNvGrpSpPr/>
          <p:nvPr/>
        </p:nvGrpSpPr>
        <p:grpSpPr>
          <a:xfrm>
            <a:off x="7195979" y="2340864"/>
            <a:ext cx="407353" cy="1067594"/>
            <a:chOff x="7195979" y="2362200"/>
            <a:chExt cx="407353" cy="1067594"/>
          </a:xfrm>
        </p:grpSpPr>
        <p:sp>
          <p:nvSpPr>
            <p:cNvPr id="37" name="Rectangle 36"/>
            <p:cNvSpPr>
              <a:spLocks/>
            </p:cNvSpPr>
            <p:nvPr/>
          </p:nvSpPr>
          <p:spPr>
            <a:xfrm>
              <a:off x="7195979" y="2514600"/>
              <a:ext cx="91439" cy="91519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/>
            </p:cNvSpPr>
            <p:nvPr/>
          </p:nvSpPr>
          <p:spPr>
            <a:xfrm>
              <a:off x="7511892" y="2362200"/>
              <a:ext cx="91440" cy="10515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Chart 44"/>
          <p:cNvGraphicFramePr>
            <a:graphicFrameLocks/>
          </p:cNvGraphicFramePr>
          <p:nvPr/>
        </p:nvGraphicFramePr>
        <p:xfrm>
          <a:off x="-106045" y="1981200"/>
          <a:ext cx="3217545" cy="158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0" name="Rectangle 49"/>
          <p:cNvSpPr>
            <a:spLocks/>
          </p:cNvSpPr>
          <p:nvPr/>
        </p:nvSpPr>
        <p:spPr>
          <a:xfrm>
            <a:off x="6229350" y="2167128"/>
            <a:ext cx="91440" cy="123444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5589270" y="2634138"/>
            <a:ext cx="91440" cy="779622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111500" y="2939415"/>
            <a:ext cx="317500" cy="317500"/>
          </a:xfrm>
          <a:prstGeom prst="rect">
            <a:avLst/>
          </a:prstGeom>
        </p:spPr>
      </p:pic>
      <p:grpSp>
        <p:nvGrpSpPr>
          <p:cNvPr id="13" name="Group 100"/>
          <p:cNvGrpSpPr/>
          <p:nvPr/>
        </p:nvGrpSpPr>
        <p:grpSpPr>
          <a:xfrm>
            <a:off x="3581400" y="4073208"/>
            <a:ext cx="4548982" cy="2014062"/>
            <a:chOff x="3581400" y="4073208"/>
            <a:chExt cx="4548982" cy="2014062"/>
          </a:xfrm>
        </p:grpSpPr>
        <p:pic>
          <p:nvPicPr>
            <p:cNvPr id="88" name="Picture 8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7647782" y="5822950"/>
              <a:ext cx="482600" cy="215900"/>
            </a:xfrm>
            <a:prstGeom prst="rect">
              <a:avLst/>
            </a:prstGeom>
          </p:spPr>
        </p:pic>
        <p:grpSp>
          <p:nvGrpSpPr>
            <p:cNvPr id="14" name="Group 99"/>
            <p:cNvGrpSpPr/>
            <p:nvPr/>
          </p:nvGrpSpPr>
          <p:grpSpPr>
            <a:xfrm>
              <a:off x="3581400" y="4073208"/>
              <a:ext cx="4548982" cy="2014062"/>
              <a:chOff x="3581400" y="4073208"/>
              <a:chExt cx="4548982" cy="2014062"/>
            </a:xfrm>
          </p:grpSpPr>
          <p:grpSp>
            <p:nvGrpSpPr>
              <p:cNvPr id="15" name="Group 70"/>
              <p:cNvGrpSpPr/>
              <p:nvPr/>
            </p:nvGrpSpPr>
            <p:grpSpPr>
              <a:xfrm>
                <a:off x="3787198" y="4377899"/>
                <a:ext cx="4343184" cy="1402983"/>
                <a:chOff x="3730048" y="2028399"/>
                <a:chExt cx="4343184" cy="1402983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3730048" y="3413760"/>
                  <a:ext cx="4343184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rot="5400000" flipH="1" flipV="1">
                  <a:off x="5309866" y="2717696"/>
                  <a:ext cx="1402983" cy="2439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73"/>
              <p:cNvGrpSpPr/>
              <p:nvPr/>
            </p:nvGrpSpPr>
            <p:grpSpPr>
              <a:xfrm>
                <a:off x="5445918" y="5549900"/>
                <a:ext cx="2443164" cy="537370"/>
                <a:chOff x="5388768" y="3200400"/>
                <a:chExt cx="2443164" cy="537370"/>
              </a:xfrm>
            </p:grpSpPr>
            <p:grpSp>
              <p:nvGrpSpPr>
                <p:cNvPr id="23" name="Group 18"/>
                <p:cNvGrpSpPr/>
                <p:nvPr/>
              </p:nvGrpSpPr>
              <p:grpSpPr>
                <a:xfrm>
                  <a:off x="5388768" y="3200400"/>
                  <a:ext cx="1221582" cy="537370"/>
                  <a:chOff x="1751806" y="3505200"/>
                  <a:chExt cx="1221582" cy="537370"/>
                </a:xfrm>
              </p:grpSpPr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1752600" y="4040188"/>
                    <a:ext cx="1208088" cy="2382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rot="5400000">
                    <a:off x="1484312" y="3773488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 rot="5400000">
                    <a:off x="2704306" y="3772694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6"/>
                <p:cNvGrpSpPr/>
                <p:nvPr/>
              </p:nvGrpSpPr>
              <p:grpSpPr>
                <a:xfrm>
                  <a:off x="6610350" y="3200400"/>
                  <a:ext cx="1221582" cy="537370"/>
                  <a:chOff x="1751806" y="3505200"/>
                  <a:chExt cx="1221582" cy="537370"/>
                </a:xfrm>
              </p:grpSpPr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1752600" y="4040188"/>
                    <a:ext cx="1208088" cy="2382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rot="5400000">
                    <a:off x="1484312" y="3773488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rot="5400000">
                    <a:off x="2704306" y="3772694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Group 82"/>
              <p:cNvGrpSpPr/>
              <p:nvPr/>
            </p:nvGrpSpPr>
            <p:grpSpPr>
              <a:xfrm>
                <a:off x="4226718" y="5549900"/>
                <a:ext cx="1221582" cy="537370"/>
                <a:chOff x="1751806" y="3505200"/>
                <a:chExt cx="1221582" cy="537370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1752600" y="4040188"/>
                  <a:ext cx="1208088" cy="238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rot="5400000">
                  <a:off x="1484312" y="3773488"/>
                  <a:ext cx="536576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rot="5400000">
                  <a:off x="2704306" y="3772694"/>
                  <a:ext cx="536576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7" name="Picture 86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2"/>
                  <a:stretch>
                    <a:fillRect/>
                  </a:stretch>
                </p:blipFill>
              </mc:Choice>
              <mc:Fallback>
                <p:blipFill>
                  <a:blip r:embed="rId3"/>
                  <a:stretch>
                    <a:fillRect/>
                  </a:stretch>
                </p:blipFill>
              </mc:Fallback>
            </mc:AlternateContent>
            <p:spPr>
              <a:xfrm>
                <a:off x="3581400" y="5867400"/>
                <a:ext cx="647700" cy="215900"/>
              </a:xfrm>
              <a:prstGeom prst="rect">
                <a:avLst/>
              </a:prstGeom>
            </p:spPr>
          </p:pic>
          <p:sp>
            <p:nvSpPr>
              <p:cNvPr id="96" name="Rectangle 95"/>
              <p:cNvSpPr>
                <a:spLocks/>
              </p:cNvSpPr>
              <p:nvPr/>
            </p:nvSpPr>
            <p:spPr>
              <a:xfrm>
                <a:off x="5334000" y="4073208"/>
                <a:ext cx="91440" cy="169164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>
                <a:spLocks/>
              </p:cNvSpPr>
              <p:nvPr/>
            </p:nvSpPr>
            <p:spPr>
              <a:xfrm>
                <a:off x="7772400" y="4483100"/>
                <a:ext cx="91440" cy="128016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>
                <a:spLocks/>
              </p:cNvSpPr>
              <p:nvPr/>
            </p:nvSpPr>
            <p:spPr>
              <a:xfrm>
                <a:off x="6551930" y="4393248"/>
                <a:ext cx="91440" cy="137160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>
                <a:spLocks/>
              </p:cNvSpPr>
              <p:nvPr/>
            </p:nvSpPr>
            <p:spPr>
              <a:xfrm>
                <a:off x="4114800" y="4735295"/>
                <a:ext cx="105252" cy="1029553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105"/>
          <p:cNvGrpSpPr/>
          <p:nvPr/>
        </p:nvGrpSpPr>
        <p:grpSpPr>
          <a:xfrm>
            <a:off x="4505325" y="3600450"/>
            <a:ext cx="2882107" cy="304800"/>
            <a:chOff x="4505325" y="3600450"/>
            <a:chExt cx="2882107" cy="304800"/>
          </a:xfrm>
        </p:grpSpPr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4505325" y="3638550"/>
              <a:ext cx="482600" cy="2667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5692140" y="3604420"/>
              <a:ext cx="482600" cy="2667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904832" y="3600450"/>
              <a:ext cx="482600" cy="266700"/>
            </a:xfrm>
            <a:prstGeom prst="rect">
              <a:avLst/>
            </a:prstGeom>
          </p:spPr>
        </p:pic>
      </p:grpSp>
      <p:grpSp>
        <p:nvGrpSpPr>
          <p:cNvPr id="27" name="Group 106"/>
          <p:cNvGrpSpPr/>
          <p:nvPr/>
        </p:nvGrpSpPr>
        <p:grpSpPr>
          <a:xfrm>
            <a:off x="4585493" y="5943600"/>
            <a:ext cx="2882107" cy="304800"/>
            <a:chOff x="4505325" y="3600450"/>
            <a:chExt cx="2882107" cy="304800"/>
          </a:xfrm>
        </p:grpSpPr>
        <p:pic>
          <p:nvPicPr>
            <p:cNvPr id="108" name="Picture 10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4505325" y="3638550"/>
              <a:ext cx="482600" cy="266700"/>
            </a:xfrm>
            <a:prstGeom prst="rect">
              <a:avLst/>
            </a:prstGeom>
          </p:spPr>
        </p:pic>
        <p:pic>
          <p:nvPicPr>
            <p:cNvPr id="109" name="Picture 10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5692140" y="3604420"/>
              <a:ext cx="482600" cy="266700"/>
            </a:xfrm>
            <a:prstGeom prst="rect">
              <a:avLst/>
            </a:prstGeom>
          </p:spPr>
        </p:pic>
        <p:pic>
          <p:nvPicPr>
            <p:cNvPr id="110" name="Picture 10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904832" y="3600450"/>
              <a:ext cx="482600" cy="266700"/>
            </a:xfrm>
            <a:prstGeom prst="rect">
              <a:avLst/>
            </a:prstGeom>
          </p:spPr>
        </p:pic>
      </p:grpSp>
      <p:pic>
        <p:nvPicPr>
          <p:cNvPr id="111" name="Picture 1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876300" y="3086100"/>
            <a:ext cx="1257300" cy="266700"/>
          </a:xfrm>
          <a:prstGeom prst="rect">
            <a:avLst/>
          </a:prstGeom>
        </p:spPr>
      </p:pic>
      <p:grpSp>
        <p:nvGrpSpPr>
          <p:cNvPr id="31" name="Group 111"/>
          <p:cNvGrpSpPr/>
          <p:nvPr/>
        </p:nvGrpSpPr>
        <p:grpSpPr>
          <a:xfrm>
            <a:off x="-106045" y="4038600"/>
            <a:ext cx="3535045" cy="1803400"/>
            <a:chOff x="-106045" y="4064000"/>
            <a:chExt cx="3535045" cy="1803400"/>
          </a:xfrm>
        </p:grpSpPr>
        <p:graphicFrame>
          <p:nvGraphicFramePr>
            <p:cNvPr id="113" name="Chart 112"/>
            <p:cNvGraphicFramePr>
              <a:graphicFrameLocks/>
            </p:cNvGraphicFramePr>
            <p:nvPr/>
          </p:nvGraphicFramePr>
          <p:xfrm>
            <a:off x="-106045" y="4278630"/>
            <a:ext cx="3217545" cy="1588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114" name="Picture 11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3111500" y="4940300"/>
              <a:ext cx="317500" cy="317500"/>
            </a:xfrm>
            <a:prstGeom prst="rect">
              <a:avLst/>
            </a:prstGeom>
          </p:spPr>
        </p:pic>
        <p:pic>
          <p:nvPicPr>
            <p:cNvPr id="115" name="Picture 11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2438400" y="4064000"/>
              <a:ext cx="838200" cy="279400"/>
            </a:xfrm>
            <a:prstGeom prst="rect">
              <a:avLst/>
            </a:prstGeom>
          </p:spPr>
        </p:pic>
      </p:grpSp>
      <p:pic>
        <p:nvPicPr>
          <p:cNvPr id="116" name="Picture 1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876300" y="5372100"/>
            <a:ext cx="1257300" cy="266700"/>
          </a:xfrm>
          <a:prstGeom prst="rect">
            <a:avLst/>
          </a:prstGeom>
        </p:spPr>
      </p:pic>
      <p:pic>
        <p:nvPicPr>
          <p:cNvPr id="117" name="Picture 11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1369377" y="2775585"/>
            <a:ext cx="266700" cy="215900"/>
          </a:xfrm>
          <a:prstGeom prst="rect">
            <a:avLst/>
          </a:prstGeom>
        </p:spPr>
      </p:pic>
      <p:pic>
        <p:nvPicPr>
          <p:cNvPr id="118" name="Picture 11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9"/>
              <a:stretch>
                <a:fillRect/>
              </a:stretch>
            </p:blipFill>
          </mc:Choice>
          <mc:Fallback>
            <p:blipFill>
              <a:blip r:embed="rId20"/>
              <a:stretch>
                <a:fillRect/>
              </a:stretch>
            </p:blipFill>
          </mc:Fallback>
        </mc:AlternateContent>
        <p:spPr>
          <a:xfrm>
            <a:off x="5884068" y="2298700"/>
            <a:ext cx="228600" cy="215900"/>
          </a:xfrm>
          <a:prstGeom prst="rect">
            <a:avLst/>
          </a:prstGeom>
        </p:spPr>
      </p:pic>
      <p:pic>
        <p:nvPicPr>
          <p:cNvPr id="119" name="Picture 11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5960268" y="4780915"/>
            <a:ext cx="304800" cy="266700"/>
          </a:xfrm>
          <a:prstGeom prst="rect">
            <a:avLst/>
          </a:prstGeom>
        </p:spPr>
      </p:pic>
      <p:pic>
        <p:nvPicPr>
          <p:cNvPr id="120" name="Picture 11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1371600" y="5047615"/>
            <a:ext cx="266700" cy="215900"/>
          </a:xfrm>
          <a:prstGeom prst="rect">
            <a:avLst/>
          </a:prstGeom>
        </p:spPr>
      </p:pic>
      <p:pic>
        <p:nvPicPr>
          <p:cNvPr id="121" name="Picture 120" descr="latex-image-1.pdf"/>
          <p:cNvPicPr>
            <a:picLocks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1390324" y="746760"/>
            <a:ext cx="6458276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 txBox="1">
            <a:spLocks/>
          </p:cNvSpPr>
          <p:nvPr/>
        </p:nvSpPr>
        <p:spPr>
          <a:xfrm>
            <a:off x="914400" y="27432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E11510"/>
                </a:solidFill>
                <a:latin typeface="Gill Sans"/>
                <a:ea typeface="+mj-ea"/>
                <a:cs typeface="+mj-cs"/>
              </a:rPr>
              <a:t>PRGs for Small Space?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11510"/>
              </a:solidFill>
              <a:effectLst/>
              <a:uLnTx/>
              <a:uFillTx/>
              <a:latin typeface="Gill Sans"/>
              <a:ea typeface="+mj-ea"/>
              <a:cs typeface="+mj-cs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73843" y="2851666"/>
            <a:ext cx="7093757" cy="3053834"/>
            <a:chOff x="373843" y="3156466"/>
            <a:chExt cx="7093757" cy="3053834"/>
          </a:xfrm>
        </p:grpSpPr>
        <p:sp>
          <p:nvSpPr>
            <p:cNvPr id="9" name="Oval 8"/>
            <p:cNvSpPr/>
            <p:nvPr/>
          </p:nvSpPr>
          <p:spPr>
            <a:xfrm>
              <a:off x="1576674" y="3156466"/>
              <a:ext cx="5890926" cy="3053834"/>
            </a:xfrm>
            <a:prstGeom prst="ellipse">
              <a:avLst/>
            </a:prstGeom>
            <a:solidFill>
              <a:srgbClr val="CC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3843" y="3276600"/>
              <a:ext cx="2890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dirty="0" smtClean="0">
                  <a:latin typeface="Gill Sans"/>
                </a:rPr>
                <a:t>Poly. width </a:t>
              </a:r>
              <a:r>
                <a:rPr lang="en-US" sz="2300" dirty="0" err="1" smtClean="0">
                  <a:latin typeface="Gill Sans"/>
                </a:rPr>
                <a:t>ROBPs</a:t>
              </a:r>
              <a:r>
                <a:rPr lang="en-US" sz="2300" dirty="0" smtClean="0">
                  <a:latin typeface="Gill Sans"/>
                </a:rPr>
                <a:t>. </a:t>
              </a:r>
            </a:p>
            <a:p>
              <a:r>
                <a:rPr lang="en-US" sz="2300" dirty="0" smtClean="0">
                  <a:latin typeface="Gill Sans"/>
                </a:rPr>
                <a:t>Nis-INW best.</a:t>
              </a:r>
              <a:endParaRPr lang="en-US" sz="2300" dirty="0">
                <a:latin typeface="Gill Sans"/>
              </a:endParaRPr>
            </a:p>
          </p:txBody>
        </p:sp>
      </p:grpSp>
      <p:sp>
        <p:nvSpPr>
          <p:cNvPr id="71" name="Oval 70"/>
          <p:cNvSpPr/>
          <p:nvPr/>
        </p:nvSpPr>
        <p:spPr>
          <a:xfrm>
            <a:off x="1600200" y="2971800"/>
            <a:ext cx="4724400" cy="2743200"/>
          </a:xfrm>
          <a:prstGeom prst="ellipse">
            <a:avLst/>
          </a:prstGeom>
          <a:solidFill>
            <a:srgbClr val="0000FF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RL = L?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D4225EC-A78A-9C45-AA87-399B57BC5691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219200" y="1562100"/>
            <a:ext cx="6781800" cy="914400"/>
            <a:chOff x="1219200" y="2438400"/>
            <a:chExt cx="6781800" cy="914400"/>
          </a:xfrm>
        </p:grpSpPr>
        <p:sp>
          <p:nvSpPr>
            <p:cNvPr id="23" name="Rounded Rectangle 22"/>
            <p:cNvSpPr/>
            <p:nvPr/>
          </p:nvSpPr>
          <p:spPr>
            <a:xfrm>
              <a:off x="1219200" y="2438400"/>
              <a:ext cx="67818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latin typeface="Gill Sans"/>
                </a:rPr>
                <a:t>   Saks-Zhou:                                       </a:t>
              </a:r>
              <a:endParaRPr lang="en-US" sz="2800" dirty="0">
                <a:latin typeface="Gill Sans"/>
              </a:endParaRPr>
            </a:p>
          </p:txBody>
        </p:sp>
        <p:pic>
          <p:nvPicPr>
            <p:cNvPr id="25" name="Picture 2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733800" y="2650236"/>
              <a:ext cx="4089400" cy="49530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219200" y="1600200"/>
            <a:ext cx="6781800" cy="914400"/>
            <a:chOff x="1219200" y="3009900"/>
            <a:chExt cx="6781800" cy="914400"/>
          </a:xfrm>
        </p:grpSpPr>
        <p:sp>
          <p:nvSpPr>
            <p:cNvPr id="11" name="Rounded Rectangle 10"/>
            <p:cNvSpPr/>
            <p:nvPr/>
          </p:nvSpPr>
          <p:spPr>
            <a:xfrm>
              <a:off x="1219200" y="3009900"/>
              <a:ext cx="67818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Gill Sans"/>
                </a:rPr>
                <a:t>Nis 90, INW94: </a:t>
              </a:r>
              <a:r>
                <a:rPr lang="en-US" sz="2800" dirty="0" err="1" smtClean="0">
                  <a:latin typeface="Gill Sans"/>
                </a:rPr>
                <a:t>PRGs</a:t>
              </a:r>
              <a:r>
                <a:rPr lang="en-US" sz="2800" dirty="0" smtClean="0">
                  <a:latin typeface="Gill Sans"/>
                </a:rPr>
                <a:t> for polynomial width </a:t>
              </a:r>
              <a:r>
                <a:rPr lang="en-US" sz="2800" dirty="0" err="1" smtClean="0">
                  <a:latin typeface="Gill Sans"/>
                </a:rPr>
                <a:t>ROBP’s</a:t>
              </a:r>
              <a:r>
                <a:rPr lang="en-US" sz="2800" dirty="0" smtClean="0">
                  <a:latin typeface="Gill Sans"/>
                </a:rPr>
                <a:t> with seed                .</a:t>
              </a:r>
              <a:endParaRPr lang="en-US" sz="2800" dirty="0">
                <a:latin typeface="Gill Sans"/>
              </a:endParaRPr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5791200" y="3467100"/>
              <a:ext cx="1460500" cy="457200"/>
            </a:xfrm>
            <a:prstGeom prst="rect">
              <a:avLst/>
            </a:prstGeom>
          </p:spPr>
        </p:pic>
      </p:grpSp>
      <p:sp>
        <p:nvSpPr>
          <p:cNvPr id="68" name="Rounded Rectangular Callout 67"/>
          <p:cNvSpPr/>
          <p:nvPr/>
        </p:nvSpPr>
        <p:spPr>
          <a:xfrm>
            <a:off x="4876800" y="2851666"/>
            <a:ext cx="3810000" cy="835152"/>
          </a:xfrm>
          <a:prstGeom prst="wedgeRoundRectCallout">
            <a:avLst>
              <a:gd name="adj1" fmla="val -68249"/>
              <a:gd name="adj2" fmla="val 40997"/>
              <a:gd name="adj3" fmla="val 16667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"/>
              </a:rPr>
              <a:t>Can do </a:t>
            </a:r>
            <a:r>
              <a:rPr lang="en-US" sz="2400" dirty="0" err="1" smtClean="0">
                <a:solidFill>
                  <a:schemeClr val="tx1"/>
                </a:solidFill>
                <a:latin typeface="Gill Sans"/>
              </a:rPr>
              <a:t>O(log</a:t>
            </a:r>
            <a:r>
              <a:rPr lang="en-US" sz="2400" dirty="0" smtClean="0">
                <a:solidFill>
                  <a:schemeClr val="tx1"/>
                </a:solidFill>
                <a:latin typeface="Gill San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Gill Sans"/>
              </a:rPr>
              <a:t>n</a:t>
            </a:r>
            <a:r>
              <a:rPr lang="en-US" sz="2400" dirty="0" smtClean="0">
                <a:solidFill>
                  <a:schemeClr val="tx1"/>
                </a:solidFill>
                <a:latin typeface="Gill Sans"/>
              </a:rPr>
              <a:t>) for these!</a:t>
            </a:r>
            <a:endParaRPr lang="en-US" sz="2400" dirty="0">
              <a:solidFill>
                <a:schemeClr val="tx1"/>
              </a:solidFill>
              <a:latin typeface="Gill Sans"/>
            </a:endParaRPr>
          </a:p>
        </p:txBody>
      </p: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1447800" y="3251263"/>
            <a:ext cx="4114800" cy="2311337"/>
            <a:chOff x="1600200" y="3276600"/>
            <a:chExt cx="5074919" cy="2850649"/>
          </a:xfrm>
        </p:grpSpPr>
        <p:grpSp>
          <p:nvGrpSpPr>
            <p:cNvPr id="34" name="Group 21"/>
            <p:cNvGrpSpPr>
              <a:grpSpLocks noChangeAspect="1"/>
            </p:cNvGrpSpPr>
            <p:nvPr/>
          </p:nvGrpSpPr>
          <p:grpSpPr>
            <a:xfrm>
              <a:off x="1600200" y="4111752"/>
              <a:ext cx="2362200" cy="1069848"/>
              <a:chOff x="-76200" y="3962400"/>
              <a:chExt cx="2362200" cy="1069848"/>
            </a:xfrm>
          </p:grpSpPr>
          <p:sp>
            <p:nvSpPr>
              <p:cNvPr id="36" name="Oval 12"/>
              <p:cNvSpPr>
                <a:spLocks noChangeArrowheads="1"/>
              </p:cNvSpPr>
              <p:nvPr/>
            </p:nvSpPr>
            <p:spPr bwMode="auto">
              <a:xfrm>
                <a:off x="152400" y="3962400"/>
                <a:ext cx="2011680" cy="1069848"/>
              </a:xfrm>
              <a:prstGeom prst="ellipse">
                <a:avLst/>
              </a:prstGeom>
              <a:solidFill>
                <a:srgbClr val="CCFFCC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Text Box 13"/>
              <p:cNvSpPr txBox="1">
                <a:spLocks noChangeArrowheads="1"/>
              </p:cNvSpPr>
              <p:nvPr/>
            </p:nvSpPr>
            <p:spPr bwMode="auto">
              <a:xfrm>
                <a:off x="-76200" y="4191000"/>
                <a:ext cx="2362200" cy="569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dirty="0" smtClean="0">
                    <a:latin typeface="Gill Sans"/>
                  </a:rPr>
                  <a:t>Small-Bias</a:t>
                </a:r>
                <a:endParaRPr lang="en-US" sz="2400" dirty="0">
                  <a:latin typeface="Gill Sans"/>
                </a:endParaRPr>
              </a:p>
            </p:txBody>
          </p:sp>
        </p:grpSp>
        <p:grpSp>
          <p:nvGrpSpPr>
            <p:cNvPr id="50" name="Group 18"/>
            <p:cNvGrpSpPr>
              <a:grpSpLocks noChangeAspect="1"/>
            </p:cNvGrpSpPr>
            <p:nvPr/>
          </p:nvGrpSpPr>
          <p:grpSpPr>
            <a:xfrm>
              <a:off x="2971800" y="3276600"/>
              <a:ext cx="2286000" cy="1066800"/>
              <a:chOff x="381000" y="1905000"/>
              <a:chExt cx="2286000" cy="1066800"/>
            </a:xfrm>
          </p:grpSpPr>
          <p:sp>
            <p:nvSpPr>
              <p:cNvPr id="51" name="Oval 8"/>
              <p:cNvSpPr>
                <a:spLocks noChangeArrowheads="1"/>
              </p:cNvSpPr>
              <p:nvPr/>
            </p:nvSpPr>
            <p:spPr bwMode="auto">
              <a:xfrm>
                <a:off x="609600" y="1905000"/>
                <a:ext cx="1828800" cy="1066800"/>
              </a:xfrm>
              <a:prstGeom prst="ellipse">
                <a:avLst/>
              </a:prstGeom>
              <a:solidFill>
                <a:srgbClr val="6699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Text Box 9"/>
              <p:cNvSpPr txBox="1">
                <a:spLocks noChangeArrowheads="1"/>
              </p:cNvSpPr>
              <p:nvPr/>
            </p:nvSpPr>
            <p:spPr bwMode="auto">
              <a:xfrm>
                <a:off x="381000" y="1905000"/>
                <a:ext cx="2286000" cy="9489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200" dirty="0" smtClean="0">
                    <a:latin typeface="Gill Sans"/>
                  </a:rPr>
                  <a:t>Comb. Rectangles</a:t>
                </a:r>
                <a:endParaRPr lang="en-US" sz="2200" dirty="0">
                  <a:latin typeface="Gill Sans"/>
                </a:endParaRPr>
              </a:p>
            </p:txBody>
          </p:sp>
        </p:grpSp>
        <p:grpSp>
          <p:nvGrpSpPr>
            <p:cNvPr id="29" name="Group 19"/>
            <p:cNvGrpSpPr>
              <a:grpSpLocks noChangeAspect="1"/>
            </p:cNvGrpSpPr>
            <p:nvPr/>
          </p:nvGrpSpPr>
          <p:grpSpPr>
            <a:xfrm>
              <a:off x="3017520" y="5026152"/>
              <a:ext cx="2011680" cy="1101097"/>
              <a:chOff x="6553200" y="1447800"/>
              <a:chExt cx="2011680" cy="1101097"/>
            </a:xfrm>
          </p:grpSpPr>
          <p:sp>
            <p:nvSpPr>
              <p:cNvPr id="31" name="Oval 6"/>
              <p:cNvSpPr>
                <a:spLocks noChangeArrowheads="1"/>
              </p:cNvSpPr>
              <p:nvPr/>
            </p:nvSpPr>
            <p:spPr bwMode="auto">
              <a:xfrm>
                <a:off x="6553200" y="1447800"/>
                <a:ext cx="2011680" cy="1069848"/>
              </a:xfrm>
              <a:prstGeom prst="ellipse">
                <a:avLst/>
              </a:prstGeom>
              <a:solidFill>
                <a:srgbClr val="A7CA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Text Box 7"/>
              <p:cNvSpPr txBox="1">
                <a:spLocks noChangeArrowheads="1"/>
              </p:cNvSpPr>
              <p:nvPr/>
            </p:nvSpPr>
            <p:spPr bwMode="auto">
              <a:xfrm>
                <a:off x="6553200" y="1524000"/>
                <a:ext cx="1935480" cy="1024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dirty="0" smtClean="0">
                    <a:latin typeface="Gill Sans"/>
                  </a:rPr>
                  <a:t>Modular Sums</a:t>
                </a:r>
                <a:endParaRPr lang="en-US" sz="2400" dirty="0">
                  <a:latin typeface="Gill Sans"/>
                </a:endParaRPr>
              </a:p>
            </p:txBody>
          </p:sp>
        </p:grpSp>
        <p:grpSp>
          <p:nvGrpSpPr>
            <p:cNvPr id="39" name="Group 24"/>
            <p:cNvGrpSpPr>
              <a:grpSpLocks noChangeAspect="1"/>
            </p:cNvGrpSpPr>
            <p:nvPr/>
          </p:nvGrpSpPr>
          <p:grpSpPr>
            <a:xfrm>
              <a:off x="4312919" y="4114800"/>
              <a:ext cx="2362200" cy="1069848"/>
              <a:chOff x="6400799" y="4343400"/>
              <a:chExt cx="2362200" cy="1069848"/>
            </a:xfrm>
          </p:grpSpPr>
          <p:sp>
            <p:nvSpPr>
              <p:cNvPr id="41" name="Oval 10"/>
              <p:cNvSpPr>
                <a:spLocks noChangeArrowheads="1"/>
              </p:cNvSpPr>
              <p:nvPr/>
            </p:nvSpPr>
            <p:spPr bwMode="auto">
              <a:xfrm>
                <a:off x="6400799" y="4343400"/>
                <a:ext cx="2362200" cy="1069848"/>
              </a:xfrm>
              <a:prstGeom prst="ellipse">
                <a:avLst/>
              </a:prstGeom>
              <a:solidFill>
                <a:srgbClr val="FF99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Text Box 15"/>
              <p:cNvSpPr txBox="1">
                <a:spLocks noChangeArrowheads="1"/>
              </p:cNvSpPr>
              <p:nvPr/>
            </p:nvSpPr>
            <p:spPr bwMode="auto">
              <a:xfrm>
                <a:off x="6477000" y="4343400"/>
                <a:ext cx="2098039" cy="9489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200" dirty="0" smtClean="0">
                    <a:latin typeface="Gill Sans"/>
                  </a:rPr>
                  <a:t>0/1 </a:t>
                </a:r>
                <a:r>
                  <a:rPr lang="en-US" sz="2200" dirty="0" err="1" smtClean="0">
                    <a:latin typeface="Gill Sans"/>
                  </a:rPr>
                  <a:t>Halfspaces</a:t>
                </a:r>
                <a:endParaRPr lang="en-US" sz="2200" dirty="0">
                  <a:latin typeface="Gill Sans"/>
                </a:endParaRPr>
              </a:p>
            </p:txBody>
          </p:sp>
        </p:grpSp>
      </p:grpSp>
      <p:sp>
        <p:nvSpPr>
          <p:cNvPr id="74" name="Rounded Rectangular Callout 73"/>
          <p:cNvSpPr/>
          <p:nvPr/>
        </p:nvSpPr>
        <p:spPr>
          <a:xfrm>
            <a:off x="4876800" y="2895600"/>
            <a:ext cx="4114800" cy="835152"/>
          </a:xfrm>
          <a:prstGeom prst="wedgeRoundRectCallout">
            <a:avLst>
              <a:gd name="adj1" fmla="val -55466"/>
              <a:gd name="adj2" fmla="val 45604"/>
              <a:gd name="adj3" fmla="val 16667"/>
            </a:avLst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ill Sans"/>
              </a:rPr>
              <a:t>Combinatorial shapes: unifies and generalizes all.</a:t>
            </a:r>
            <a:endParaRPr lang="en-US" sz="2400" dirty="0">
              <a:solidFill>
                <a:schemeClr val="tx1"/>
              </a:solidFill>
              <a:latin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1" grpId="0" animBg="1"/>
      <p:bldP spid="2" grpId="0"/>
      <p:bldP spid="68" grpId="0" animBg="1"/>
      <p:bldP spid="68" grpId="1" animBg="1"/>
      <p:bldP spid="7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4572000"/>
          </a:xfrm>
        </p:spPr>
        <p:txBody>
          <a:bodyPr/>
          <a:lstStyle/>
          <a:p>
            <a:r>
              <a:rPr lang="en-US" dirty="0" smtClean="0"/>
              <a:t>Convexity of       : Enough to study </a:t>
            </a:r>
          </a:p>
        </p:txBody>
      </p:sp>
      <p:pic>
        <p:nvPicPr>
          <p:cNvPr id="7" name="Picture 6" descr="latex-image-1.pdf"/>
          <p:cNvPicPr>
            <a:picLocks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390324" y="441960"/>
            <a:ext cx="6458276" cy="54864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276600" y="1143000"/>
            <a:ext cx="5334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781800" y="1079500"/>
            <a:ext cx="1993900" cy="444500"/>
          </a:xfrm>
          <a:prstGeom prst="rect">
            <a:avLst/>
          </a:prstGeom>
        </p:spPr>
      </p:pic>
      <p:grpSp>
        <p:nvGrpSpPr>
          <p:cNvPr id="2" name="Group 71"/>
          <p:cNvGrpSpPr/>
          <p:nvPr/>
        </p:nvGrpSpPr>
        <p:grpSpPr>
          <a:xfrm>
            <a:off x="1138428" y="1663700"/>
            <a:ext cx="6934200" cy="1900714"/>
            <a:chOff x="0" y="1676400"/>
            <a:chExt cx="6934200" cy="1900714"/>
          </a:xfrm>
        </p:grpSpPr>
        <p:grpSp>
          <p:nvGrpSpPr>
            <p:cNvPr id="4" name="Group 12"/>
            <p:cNvGrpSpPr>
              <a:grpSpLocks noChangeAspect="1"/>
            </p:cNvGrpSpPr>
            <p:nvPr/>
          </p:nvGrpSpPr>
          <p:grpSpPr>
            <a:xfrm>
              <a:off x="0" y="1676400"/>
              <a:ext cx="3657600" cy="1867970"/>
              <a:chOff x="59055" y="3897630"/>
              <a:chExt cx="3217545" cy="1588770"/>
            </a:xfrm>
          </p:grpSpPr>
          <p:graphicFrame>
            <p:nvGraphicFramePr>
              <p:cNvPr id="10" name="Chart 9"/>
              <p:cNvGraphicFramePr>
                <a:graphicFrameLocks/>
              </p:cNvGraphicFramePr>
              <p:nvPr/>
            </p:nvGraphicFramePr>
            <p:xfrm>
              <a:off x="59055" y="3897630"/>
              <a:ext cx="3217545" cy="15887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9"/>
                  <a:stretch>
                    <a:fillRect/>
                  </a:stretch>
                </p:blipFill>
              </mc:Choice>
              <mc:Fallback>
                <p:blipFill>
                  <a:blip r:embed="rId10"/>
                  <a:stretch>
                    <a:fillRect/>
                  </a:stretch>
                </p:blipFill>
              </mc:Fallback>
            </mc:AlternateContent>
            <p:spPr>
              <a:xfrm>
                <a:off x="1041400" y="5002530"/>
                <a:ext cx="1257300" cy="266700"/>
              </a:xfrm>
              <a:prstGeom prst="rect">
                <a:avLst/>
              </a:prstGeom>
            </p:spPr>
          </p:pic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1"/>
                  <a:stretch>
                    <a:fillRect/>
                  </a:stretch>
                </p:blipFill>
              </mc:Choice>
              <mc:Fallback>
                <p:blipFill>
                  <a:blip r:embed="rId12"/>
                  <a:stretch>
                    <a:fillRect/>
                  </a:stretch>
                </p:blipFill>
              </mc:Fallback>
            </mc:AlternateContent>
            <p:spPr>
              <a:xfrm>
                <a:off x="1534477" y="4692015"/>
                <a:ext cx="266700" cy="215900"/>
              </a:xfrm>
              <a:prstGeom prst="rect">
                <a:avLst/>
              </a:prstGeom>
            </p:spPr>
          </p:pic>
        </p:grpSp>
        <p:grpSp>
          <p:nvGrpSpPr>
            <p:cNvPr id="5" name="Group 49"/>
            <p:cNvGrpSpPr/>
            <p:nvPr/>
          </p:nvGrpSpPr>
          <p:grpSpPr>
            <a:xfrm>
              <a:off x="5262372" y="1684814"/>
              <a:ext cx="1671828" cy="1892300"/>
              <a:chOff x="5262372" y="2222500"/>
              <a:chExt cx="1671828" cy="1892300"/>
            </a:xfrm>
          </p:grpSpPr>
          <p:grpSp>
            <p:nvGrpSpPr>
              <p:cNvPr id="13" name="Group 46"/>
              <p:cNvGrpSpPr/>
              <p:nvPr/>
            </p:nvGrpSpPr>
            <p:grpSpPr>
              <a:xfrm>
                <a:off x="5410200" y="2222500"/>
                <a:ext cx="1524000" cy="1892300"/>
                <a:chOff x="5410200" y="2527300"/>
                <a:chExt cx="1524000" cy="1892300"/>
              </a:xfrm>
            </p:grpSpPr>
            <p:grpSp>
              <p:nvGrpSpPr>
                <p:cNvPr id="14" name="Group 21"/>
                <p:cNvGrpSpPr/>
                <p:nvPr/>
              </p:nvGrpSpPr>
              <p:grpSpPr>
                <a:xfrm>
                  <a:off x="5410200" y="2527300"/>
                  <a:ext cx="1524000" cy="1892300"/>
                  <a:chOff x="4652168" y="2985294"/>
                  <a:chExt cx="1524000" cy="1892300"/>
                </a:xfrm>
              </p:grpSpPr>
              <p:grpSp>
                <p:nvGrpSpPr>
                  <p:cNvPr id="17" name="Group 13"/>
                  <p:cNvGrpSpPr/>
                  <p:nvPr/>
                </p:nvGrpSpPr>
                <p:grpSpPr>
                  <a:xfrm>
                    <a:off x="4652168" y="2985294"/>
                    <a:ext cx="1524000" cy="1553052"/>
                    <a:chOff x="5795168" y="2683670"/>
                    <a:chExt cx="1524000" cy="1553052"/>
                  </a:xfrm>
                </p:grpSpPr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795168" y="4192588"/>
                      <a:ext cx="1524000" cy="1588"/>
                    </a:xfrm>
                    <a:prstGeom prst="straightConnector1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 rot="5400000" flipH="1" flipV="1">
                      <a:off x="5223430" y="3459402"/>
                      <a:ext cx="15530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Straight Connector 18"/>
                  <p:cNvCxnSpPr/>
                  <p:nvPr/>
                </p:nvCxnSpPr>
                <p:spPr>
                  <a:xfrm rot="5400000">
                    <a:off x="5095239" y="4355941"/>
                    <a:ext cx="483870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1" name="Picture 20" descr="latex-image-1.pdf"/>
                  <p:cNvPicPr>
                    <a:picLocks noChangeAspect="1"/>
                  </p:cNvPicPr>
                  <p:nvPr/>
                </p:nvPicPr>
                <mc:AlternateContent xmlns:mc="http://schemas.openxmlformats.org/markup-compatibility/2006">
                  <mc:Choice xmlns="" xmlns:mv="urn:schemas-microsoft-com:mac:vml" xmlns:ma="http://schemas.microsoft.com/office/mac/drawingml/2008/main" Requires="ma">
                    <p:blipFill>
                      <a:blip r:embed="rId13"/>
                      <a:stretch>
                        <a:fillRect/>
                      </a:stretch>
                    </p:blipFill>
                  </mc:Choice>
                  <mc:Fallback>
                    <p:blipFill>
                      <a:blip r:embed="rId14"/>
                      <a:stretch>
                        <a:fillRect/>
                      </a:stretch>
                    </p:blipFill>
                  </mc:Fallback>
                </mc:AlternateContent>
                <p:spPr>
                  <a:xfrm>
                    <a:off x="5033168" y="4610894"/>
                    <a:ext cx="482600" cy="2667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Picture 27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5588000" y="4144963"/>
                  <a:ext cx="114300" cy="177800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5262372" y="2514600"/>
                <a:ext cx="228600" cy="215900"/>
              </a:xfrm>
              <a:prstGeom prst="rect">
                <a:avLst/>
              </a:prstGeom>
            </p:spPr>
          </p:pic>
        </p:grpSp>
        <p:pic>
          <p:nvPicPr>
            <p:cNvPr id="34" name="Picture 3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9"/>
                <a:stretch>
                  <a:fillRect/>
                </a:stretch>
              </p:blipFill>
            </mc:Choice>
            <mc:Fallback>
              <p:blipFill>
                <a:blip r:embed="rId20"/>
                <a:stretch>
                  <a:fillRect/>
                </a:stretch>
              </p:blipFill>
            </mc:Fallback>
          </mc:AlternateContent>
          <p:spPr>
            <a:xfrm>
              <a:off x="3810000" y="2438400"/>
              <a:ext cx="317500" cy="317500"/>
            </a:xfrm>
            <a:prstGeom prst="rect">
              <a:avLst/>
            </a:prstGeom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3276600" y="3657600"/>
            <a:ext cx="685800" cy="228600"/>
          </a:xfrm>
          <a:prstGeom prst="rect">
            <a:avLst/>
          </a:prstGeom>
        </p:spPr>
      </p:pic>
      <p:grpSp>
        <p:nvGrpSpPr>
          <p:cNvPr id="18" name="Group 72"/>
          <p:cNvGrpSpPr/>
          <p:nvPr/>
        </p:nvGrpSpPr>
        <p:grpSpPr>
          <a:xfrm>
            <a:off x="1143000" y="3859730"/>
            <a:ext cx="6934200" cy="2007670"/>
            <a:chOff x="838200" y="3733800"/>
            <a:chExt cx="6934200" cy="2007670"/>
          </a:xfrm>
        </p:grpSpPr>
        <p:pic>
          <p:nvPicPr>
            <p:cNvPr id="35" name="Picture 3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9"/>
                <a:stretch>
                  <a:fillRect/>
                </a:stretch>
              </p:blipFill>
            </mc:Choice>
            <mc:Fallback>
              <p:blipFill>
                <a:blip r:embed="rId20"/>
                <a:stretch>
                  <a:fillRect/>
                </a:stretch>
              </p:blipFill>
            </mc:Fallback>
          </mc:AlternateContent>
          <p:spPr>
            <a:xfrm>
              <a:off x="4648200" y="4495800"/>
              <a:ext cx="317500" cy="317500"/>
            </a:xfrm>
            <a:prstGeom prst="rect">
              <a:avLst/>
            </a:prstGeom>
          </p:spPr>
        </p:pic>
        <p:grpSp>
          <p:nvGrpSpPr>
            <p:cNvPr id="20" name="Group 70"/>
            <p:cNvGrpSpPr/>
            <p:nvPr/>
          </p:nvGrpSpPr>
          <p:grpSpPr>
            <a:xfrm>
              <a:off x="838200" y="3733800"/>
              <a:ext cx="6934200" cy="2007670"/>
              <a:chOff x="76200" y="3733800"/>
              <a:chExt cx="6934200" cy="2007670"/>
            </a:xfrm>
          </p:grpSpPr>
          <p:grpSp>
            <p:nvGrpSpPr>
              <p:cNvPr id="22" name="Group 69"/>
              <p:cNvGrpSpPr/>
              <p:nvPr/>
            </p:nvGrpSpPr>
            <p:grpSpPr>
              <a:xfrm>
                <a:off x="5486400" y="3849170"/>
                <a:ext cx="1524000" cy="1892300"/>
                <a:chOff x="5486400" y="3849170"/>
                <a:chExt cx="1524000" cy="1892300"/>
              </a:xfrm>
            </p:grpSpPr>
            <p:grpSp>
              <p:nvGrpSpPr>
                <p:cNvPr id="23" name="Group 61"/>
                <p:cNvGrpSpPr/>
                <p:nvPr/>
              </p:nvGrpSpPr>
              <p:grpSpPr>
                <a:xfrm>
                  <a:off x="5486400" y="3849170"/>
                  <a:ext cx="1524000" cy="1892300"/>
                  <a:chOff x="5410200" y="4356100"/>
                  <a:chExt cx="1524000" cy="1892300"/>
                </a:xfrm>
              </p:grpSpPr>
              <p:grpSp>
                <p:nvGrpSpPr>
                  <p:cNvPr id="24" name="Group 46"/>
                  <p:cNvGrpSpPr/>
                  <p:nvPr/>
                </p:nvGrpSpPr>
                <p:grpSpPr>
                  <a:xfrm>
                    <a:off x="5410200" y="4356100"/>
                    <a:ext cx="1524000" cy="1892300"/>
                    <a:chOff x="5410200" y="2527300"/>
                    <a:chExt cx="1524000" cy="1892300"/>
                  </a:xfrm>
                </p:grpSpPr>
                <p:grpSp>
                  <p:nvGrpSpPr>
                    <p:cNvPr id="25" name="Group 21"/>
                    <p:cNvGrpSpPr/>
                    <p:nvPr/>
                  </p:nvGrpSpPr>
                  <p:grpSpPr>
                    <a:xfrm>
                      <a:off x="5410200" y="2527300"/>
                      <a:ext cx="1524000" cy="1892300"/>
                      <a:chOff x="4652168" y="2985294"/>
                      <a:chExt cx="1524000" cy="1892300"/>
                    </a:xfrm>
                  </p:grpSpPr>
                  <p:grpSp>
                    <p:nvGrpSpPr>
                      <p:cNvPr id="26" name="Group 13"/>
                      <p:cNvGrpSpPr/>
                      <p:nvPr/>
                    </p:nvGrpSpPr>
                    <p:grpSpPr>
                      <a:xfrm>
                        <a:off x="4652168" y="2985294"/>
                        <a:ext cx="1524000" cy="1553052"/>
                        <a:chOff x="5795168" y="2683670"/>
                        <a:chExt cx="1524000" cy="1553052"/>
                      </a:xfrm>
                    </p:grpSpPr>
                    <p:cxnSp>
                      <p:nvCxnSpPr>
                        <p:cNvPr id="59" name="Straight Arrow Connector 58"/>
                        <p:cNvCxnSpPr/>
                        <p:nvPr/>
                      </p:nvCxnSpPr>
                      <p:spPr>
                        <a:xfrm>
                          <a:off x="5795168" y="4192588"/>
                          <a:ext cx="1524000" cy="1588"/>
                        </a:xfrm>
                        <a:prstGeom prst="straightConnector1">
                          <a:avLst/>
                        </a:prstGeom>
                        <a:ln>
                          <a:headEnd type="arrow"/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Arrow Connector 59"/>
                        <p:cNvCxnSpPr/>
                        <p:nvPr/>
                      </p:nvCxnSpPr>
                      <p:spPr>
                        <a:xfrm rot="5400000" flipH="1" flipV="1">
                          <a:off x="5223430" y="3459402"/>
                          <a:ext cx="1553052" cy="1588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 rot="5400000">
                        <a:off x="5171439" y="4355941"/>
                        <a:ext cx="483870" cy="1588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8" name="Picture 57" descr="latex-image-1.pdf"/>
                      <p:cNvPicPr>
                        <a:picLocks noChangeAspect="1"/>
                      </p:cNvPicPr>
                      <p:nvPr/>
                    </p:nvPicPr>
                    <mc:AlternateContent xmlns:mc="http://schemas.openxmlformats.org/markup-compatibility/2006">
                      <mc:Choice xmlns="" xmlns:mv="urn:schemas-microsoft-com:mac:vml" xmlns:ma="http://schemas.microsoft.com/office/mac/drawingml/2008/main" Requires="ma">
                        <p:blipFill>
                          <a:blip r:embed="rId13"/>
                          <a:stretch>
                            <a:fillRect/>
                          </a:stretch>
                        </p:blipFill>
                      </mc:Choice>
                      <mc:Fallback>
                        <p:blipFill>
                          <a:blip r:embed="rId14"/>
                          <a:stretch>
                            <a:fillRect/>
                          </a:stretch>
                        </p:blipFill>
                      </mc:Fallback>
                    </mc:AlternateContent>
                    <p:spPr>
                      <a:xfrm>
                        <a:off x="5033168" y="4610894"/>
                        <a:ext cx="482600" cy="2667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5" name="Picture 54" descr="latex-image-1.pdf"/>
                    <p:cNvPicPr>
                      <a:picLocks noChangeAspect="1"/>
                    </p:cNvPicPr>
                    <p:nvPr/>
                  </p:nvPicPr>
                  <mc:AlternateContent xmlns:mc="http://schemas.openxmlformats.org/markup-compatibility/2006">
                    <mc:Choice xmlns="" xmlns:mv="urn:schemas-microsoft-com:mac:vml" xmlns:ma="http://schemas.microsoft.com/office/mac/drawingml/2008/main" Requires="ma">
                      <p:blipFill>
                        <a:blip r:embed="rId15"/>
                        <a:stretch>
                          <a:fillRect/>
                        </a:stretch>
                      </p:blipFill>
                    </mc:Choice>
                    <mc:Fallback>
                      <p:blipFill>
                        <a:blip r:embed="rId16"/>
                        <a:stretch>
                          <a:fillRect/>
                        </a:stretch>
                      </p:blipFill>
                    </mc:Fallback>
                  </mc:AlternateContent>
                  <p:spPr>
                    <a:xfrm>
                      <a:off x="5588000" y="4144963"/>
                      <a:ext cx="114300" cy="1778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1" name="Picture 60" descr="latex-image-1.pdf"/>
                  <p:cNvPicPr>
                    <a:picLocks noChangeAspect="1"/>
                  </p:cNvPicPr>
                  <p:nvPr/>
                </p:nvPicPr>
                <mc:AlternateContent xmlns:mc="http://schemas.openxmlformats.org/markup-compatibility/2006">
                  <mc:Choice xmlns="" xmlns:mv="urn:schemas-microsoft-com:mac:vml" xmlns:ma="http://schemas.microsoft.com/office/mac/drawingml/2008/main" Requires="ma">
                    <p:blipFill>
                      <a:blip r:embed="rId23"/>
                      <a:stretch>
                        <a:fillRect/>
                      </a:stretch>
                    </p:blipFill>
                  </mc:Choice>
                  <mc:Fallback>
                    <p:blipFill>
                      <a:blip r:embed="rId24"/>
                      <a:stretch>
                        <a:fillRect/>
                      </a:stretch>
                    </p:blipFill>
                  </mc:Fallback>
                </mc:AlternateContent>
                <p:spPr>
                  <a:xfrm>
                    <a:off x="5486400" y="4780915"/>
                    <a:ext cx="304800" cy="2667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3" name="Rectangle 62"/>
                <p:cNvSpPr>
                  <a:spLocks/>
                </p:cNvSpPr>
                <p:nvPr/>
              </p:nvSpPr>
              <p:spPr>
                <a:xfrm>
                  <a:off x="6138672" y="4080310"/>
                  <a:ext cx="91440" cy="1280160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63"/>
              <p:cNvGrpSpPr>
                <a:grpSpLocks noChangeAspect="1"/>
              </p:cNvGrpSpPr>
              <p:nvPr/>
            </p:nvGrpSpPr>
            <p:grpSpPr>
              <a:xfrm>
                <a:off x="76200" y="3733800"/>
                <a:ext cx="3657600" cy="1867970"/>
                <a:chOff x="59055" y="3897630"/>
                <a:chExt cx="3217545" cy="1588770"/>
              </a:xfrm>
            </p:grpSpPr>
            <p:graphicFrame>
              <p:nvGraphicFramePr>
                <p:cNvPr id="65" name="Chart 64"/>
                <p:cNvGraphicFramePr>
                  <a:graphicFrameLocks/>
                </p:cNvGraphicFramePr>
                <p:nvPr/>
              </p:nvGraphicFramePr>
              <p:xfrm>
                <a:off x="59055" y="3897630"/>
                <a:ext cx="3217545" cy="158877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5"/>
                </a:graphicData>
              </a:graphic>
            </p:graphicFrame>
            <p:pic>
              <p:nvPicPr>
                <p:cNvPr id="66" name="Picture 65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9"/>
                    <a:stretch>
                      <a:fillRect/>
                    </a:stretch>
                  </p:blipFill>
                </mc:Choice>
                <mc:Fallback>
                  <p:blipFill>
                    <a:blip r:embed="rId10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1041400" y="5002530"/>
                  <a:ext cx="1257300" cy="266700"/>
                </a:xfrm>
                <a:prstGeom prst="rect">
                  <a:avLst/>
                </a:prstGeom>
              </p:spPr>
            </p:pic>
            <p:pic>
              <p:nvPicPr>
                <p:cNvPr id="67" name="Picture 66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1"/>
                    <a:stretch>
                      <a:fillRect/>
                    </a:stretch>
                  </p:blipFill>
                </mc:Choice>
                <mc:Fallback>
                  <p:blipFill>
                    <a:blip r:embed="rId12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1534477" y="4692015"/>
                  <a:ext cx="266700" cy="2159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6" name="Picture 7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6781800" y="1169988"/>
            <a:ext cx="1003300" cy="254000"/>
          </a:xfrm>
          <a:prstGeom prst="rect">
            <a:avLst/>
          </a:prstGeom>
        </p:spPr>
      </p:pic>
      <p:sp>
        <p:nvSpPr>
          <p:cNvPr id="77" name="Rectangle 76"/>
          <p:cNvSpPr>
            <a:spLocks/>
          </p:cNvSpPr>
          <p:nvPr/>
        </p:nvSpPr>
        <p:spPr>
          <a:xfrm>
            <a:off x="6766560" y="1712971"/>
            <a:ext cx="76200" cy="1487429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80"/>
          <p:cNvGrpSpPr/>
          <p:nvPr/>
        </p:nvGrpSpPr>
        <p:grpSpPr>
          <a:xfrm>
            <a:off x="6781800" y="2148840"/>
            <a:ext cx="434182" cy="1051560"/>
            <a:chOff x="6248400" y="2148840"/>
            <a:chExt cx="434182" cy="1051560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6438742" y="2570660"/>
              <a:ext cx="91440" cy="622913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>
              <a:spLocks/>
            </p:cNvSpPr>
            <p:nvPr/>
          </p:nvSpPr>
          <p:spPr>
            <a:xfrm>
              <a:off x="6591142" y="2423160"/>
              <a:ext cx="91440" cy="77724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>
              <a:spLocks/>
            </p:cNvSpPr>
            <p:nvPr/>
          </p:nvSpPr>
          <p:spPr>
            <a:xfrm>
              <a:off x="6248400" y="2148840"/>
              <a:ext cx="91440" cy="10515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81"/>
          <p:cNvGrpSpPr/>
          <p:nvPr/>
        </p:nvGrpSpPr>
        <p:grpSpPr>
          <a:xfrm>
            <a:off x="1371600" y="3456237"/>
            <a:ext cx="4572000" cy="2411163"/>
            <a:chOff x="4267200" y="1843337"/>
            <a:chExt cx="4572000" cy="2411163"/>
          </a:xfrm>
        </p:grpSpPr>
        <p:graphicFrame>
          <p:nvGraphicFramePr>
            <p:cNvPr id="83" name="Chart 82"/>
            <p:cNvGraphicFramePr>
              <a:graphicFrameLocks noChangeAspect="1"/>
            </p:cNvGraphicFramePr>
            <p:nvPr/>
          </p:nvGraphicFramePr>
          <p:xfrm>
            <a:off x="4267200" y="1843337"/>
            <a:ext cx="4572000" cy="2334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grpSp>
          <p:nvGrpSpPr>
            <p:cNvPr id="32" name="Group 12"/>
            <p:cNvGrpSpPr/>
            <p:nvPr/>
          </p:nvGrpSpPr>
          <p:grpSpPr>
            <a:xfrm>
              <a:off x="6019800" y="2362200"/>
              <a:ext cx="1524000" cy="1892300"/>
              <a:chOff x="6019800" y="2362200"/>
              <a:chExt cx="1524000" cy="18923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>
                <a:off x="6019800" y="3871118"/>
                <a:ext cx="1524000" cy="158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5400000" flipH="1" flipV="1">
                <a:off x="5448062" y="3137932"/>
                <a:ext cx="155305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6324600" y="3987800"/>
                <a:ext cx="482600" cy="266700"/>
              </a:xfrm>
              <a:prstGeom prst="rect">
                <a:avLst/>
              </a:prstGeom>
            </p:spPr>
          </p:pic>
          <p:pic>
            <p:nvPicPr>
              <p:cNvPr id="90" name="Picture 89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6197600" y="3979863"/>
                <a:ext cx="114300" cy="177800"/>
              </a:xfrm>
              <a:prstGeom prst="rect">
                <a:avLst/>
              </a:prstGeom>
            </p:spPr>
          </p:pic>
          <p:cxnSp>
            <p:nvCxnSpPr>
              <p:cNvPr id="91" name="Straight Connector 90"/>
              <p:cNvCxnSpPr/>
              <p:nvPr/>
            </p:nvCxnSpPr>
            <p:spPr>
              <a:xfrm rot="5400000">
                <a:off x="6412071" y="3872071"/>
                <a:ext cx="48387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5" name="Picture 8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9"/>
                <a:stretch>
                  <a:fillRect/>
                </a:stretch>
              </p:blipFill>
            </mc:Choice>
            <mc:Fallback>
              <p:blipFill>
                <a:blip r:embed="rId30"/>
                <a:stretch>
                  <a:fillRect/>
                </a:stretch>
              </p:blipFill>
            </mc:Fallback>
          </mc:AlternateContent>
          <p:spPr>
            <a:xfrm>
              <a:off x="6781800" y="2349500"/>
              <a:ext cx="800100" cy="215900"/>
            </a:xfrm>
            <a:prstGeom prst="rect">
              <a:avLst/>
            </a:prstGeom>
          </p:spPr>
        </p:pic>
        <p:sp>
          <p:nvSpPr>
            <p:cNvPr id="86" name="Rectangle 85"/>
            <p:cNvSpPr>
              <a:spLocks/>
            </p:cNvSpPr>
            <p:nvPr/>
          </p:nvSpPr>
          <p:spPr>
            <a:xfrm>
              <a:off x="6544056" y="2590800"/>
              <a:ext cx="91440" cy="128016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91"/>
          <p:cNvGrpSpPr/>
          <p:nvPr/>
        </p:nvGrpSpPr>
        <p:grpSpPr>
          <a:xfrm>
            <a:off x="1066800" y="1259137"/>
            <a:ext cx="4572000" cy="2398463"/>
            <a:chOff x="-609600" y="1905000"/>
            <a:chExt cx="4572000" cy="2398463"/>
          </a:xfrm>
        </p:grpSpPr>
        <p:graphicFrame>
          <p:nvGraphicFramePr>
            <p:cNvPr id="93" name="Chart 92"/>
            <p:cNvGraphicFramePr>
              <a:graphicFrameLocks noChangeAspect="1"/>
            </p:cNvGraphicFramePr>
            <p:nvPr/>
          </p:nvGraphicFramePr>
          <p:xfrm>
            <a:off x="-609600" y="1905000"/>
            <a:ext cx="4572000" cy="2334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grpSp>
          <p:nvGrpSpPr>
            <p:cNvPr id="38" name="Group 15"/>
            <p:cNvGrpSpPr/>
            <p:nvPr/>
          </p:nvGrpSpPr>
          <p:grpSpPr>
            <a:xfrm>
              <a:off x="1420368" y="2411163"/>
              <a:ext cx="1524000" cy="1892300"/>
              <a:chOff x="6019800" y="2362200"/>
              <a:chExt cx="1524000" cy="1892300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6019800" y="3871118"/>
                <a:ext cx="1524000" cy="158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5400000" flipH="1" flipV="1">
                <a:off x="5448062" y="3137932"/>
                <a:ext cx="155305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6352032" y="3987800"/>
                <a:ext cx="482600" cy="266700"/>
              </a:xfrm>
              <a:prstGeom prst="rect">
                <a:avLst/>
              </a:prstGeom>
            </p:spPr>
          </p:pic>
          <p:pic>
            <p:nvPicPr>
              <p:cNvPr id="100" name="Picture 99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6197600" y="3979863"/>
                <a:ext cx="114300" cy="177800"/>
              </a:xfrm>
              <a:prstGeom prst="rect">
                <a:avLst/>
              </a:prstGeom>
            </p:spPr>
          </p:pic>
          <p:cxnSp>
            <p:nvCxnSpPr>
              <p:cNvPr id="101" name="Straight Connector 100"/>
              <p:cNvCxnSpPr/>
              <p:nvPr/>
            </p:nvCxnSpPr>
            <p:spPr>
              <a:xfrm rot="5400000">
                <a:off x="6439503" y="3872071"/>
                <a:ext cx="48387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 94"/>
            <p:cNvSpPr>
              <a:spLocks/>
            </p:cNvSpPr>
            <p:nvPr/>
          </p:nvSpPr>
          <p:spPr>
            <a:xfrm>
              <a:off x="1624584" y="2639763"/>
              <a:ext cx="91440" cy="12801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32"/>
                <a:stretch>
                  <a:fillRect/>
                </a:stretch>
              </p:blipFill>
            </mc:Choice>
            <mc:Fallback>
              <p:blipFill>
                <a:blip r:embed="rId33"/>
                <a:stretch>
                  <a:fillRect/>
                </a:stretch>
              </p:blipFill>
            </mc:Fallback>
          </mc:AlternateContent>
          <p:spPr>
            <a:xfrm>
              <a:off x="2082800" y="2461963"/>
              <a:ext cx="889000" cy="241300"/>
            </a:xfrm>
            <a:prstGeom prst="rect">
              <a:avLst/>
            </a:prstGeom>
          </p:spPr>
        </p:pic>
      </p:grpSp>
      <p:grpSp>
        <p:nvGrpSpPr>
          <p:cNvPr id="39" name="Group 124"/>
          <p:cNvGrpSpPr/>
          <p:nvPr/>
        </p:nvGrpSpPr>
        <p:grpSpPr>
          <a:xfrm>
            <a:off x="4800600" y="2514600"/>
            <a:ext cx="4267200" cy="1828800"/>
            <a:chOff x="2057400" y="1246437"/>
            <a:chExt cx="4849368" cy="2411163"/>
          </a:xfrm>
        </p:grpSpPr>
        <p:grpSp>
          <p:nvGrpSpPr>
            <p:cNvPr id="40" name="Group 4"/>
            <p:cNvGrpSpPr/>
            <p:nvPr/>
          </p:nvGrpSpPr>
          <p:grpSpPr>
            <a:xfrm>
              <a:off x="2057400" y="1259137"/>
              <a:ext cx="4572000" cy="2398463"/>
              <a:chOff x="-609600" y="1905000"/>
              <a:chExt cx="4572000" cy="2398463"/>
            </a:xfrm>
          </p:grpSpPr>
          <p:graphicFrame>
            <p:nvGraphicFramePr>
              <p:cNvPr id="138" name="Chart 137"/>
              <p:cNvGraphicFramePr>
                <a:graphicFrameLocks noChangeAspect="1"/>
              </p:cNvGraphicFramePr>
              <p:nvPr/>
            </p:nvGraphicFramePr>
            <p:xfrm>
              <a:off x="-609600" y="1905000"/>
              <a:ext cx="4572000" cy="23349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4"/>
              </a:graphicData>
            </a:graphic>
          </p:graphicFrame>
          <p:grpSp>
            <p:nvGrpSpPr>
              <p:cNvPr id="41" name="Group 15"/>
              <p:cNvGrpSpPr/>
              <p:nvPr/>
            </p:nvGrpSpPr>
            <p:grpSpPr>
              <a:xfrm>
                <a:off x="1420368" y="2411163"/>
                <a:ext cx="1524000" cy="1892300"/>
                <a:chOff x="6019800" y="2362200"/>
                <a:chExt cx="1524000" cy="1892300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019800" y="3871118"/>
                  <a:ext cx="1524000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rot="5400000" flipH="1" flipV="1">
                  <a:off x="5448062" y="3137932"/>
                  <a:ext cx="1553052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Picture 142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3"/>
                    <a:stretch>
                      <a:fillRect/>
                    </a:stretch>
                  </p:blipFill>
                </mc:Choice>
                <mc:Fallback>
                  <p:blipFill>
                    <a:blip r:embed="rId14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352032" y="3987800"/>
                  <a:ext cx="482600" cy="266700"/>
                </a:xfrm>
                <a:prstGeom prst="rect">
                  <a:avLst/>
                </a:prstGeom>
              </p:spPr>
            </p:pic>
            <p:pic>
              <p:nvPicPr>
                <p:cNvPr id="144" name="Picture 143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197600" y="3979863"/>
                  <a:ext cx="114300" cy="177800"/>
                </a:xfrm>
                <a:prstGeom prst="rect">
                  <a:avLst/>
                </a:prstGeom>
              </p:spPr>
            </p:pic>
            <p:cxnSp>
              <p:nvCxnSpPr>
                <p:cNvPr id="145" name="Straight Connector 144"/>
                <p:cNvCxnSpPr/>
                <p:nvPr/>
              </p:nvCxnSpPr>
              <p:spPr>
                <a:xfrm rot="5400000">
                  <a:off x="6439503" y="3872071"/>
                  <a:ext cx="483870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Rectangle 7"/>
              <p:cNvSpPr>
                <a:spLocks/>
              </p:cNvSpPr>
              <p:nvPr/>
            </p:nvSpPr>
            <p:spPr>
              <a:xfrm>
                <a:off x="1676400" y="2639763"/>
                <a:ext cx="91440" cy="1280160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14"/>
            <p:cNvGrpSpPr/>
            <p:nvPr/>
          </p:nvGrpSpPr>
          <p:grpSpPr>
            <a:xfrm>
              <a:off x="2334768" y="1246437"/>
              <a:ext cx="4572000" cy="2411163"/>
              <a:chOff x="4267200" y="1843337"/>
              <a:chExt cx="4572000" cy="2411163"/>
            </a:xfrm>
          </p:grpSpPr>
          <p:graphicFrame>
            <p:nvGraphicFramePr>
              <p:cNvPr id="130" name="Chart 129"/>
              <p:cNvGraphicFramePr>
                <a:graphicFrameLocks noChangeAspect="1"/>
              </p:cNvGraphicFramePr>
              <p:nvPr/>
            </p:nvGraphicFramePr>
            <p:xfrm>
              <a:off x="4267200" y="1843337"/>
              <a:ext cx="4572000" cy="23349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5"/>
              </a:graphicData>
            </a:graphic>
          </p:graphicFrame>
          <p:grpSp>
            <p:nvGrpSpPr>
              <p:cNvPr id="43" name="Group 12"/>
              <p:cNvGrpSpPr/>
              <p:nvPr/>
            </p:nvGrpSpPr>
            <p:grpSpPr>
              <a:xfrm>
                <a:off x="6019800" y="2362200"/>
                <a:ext cx="1524000" cy="1892300"/>
                <a:chOff x="6019800" y="2362200"/>
                <a:chExt cx="1524000" cy="1892300"/>
              </a:xfrm>
            </p:grpSpPr>
            <p:cxnSp>
              <p:nvCxnSpPr>
                <p:cNvPr id="133" name="Straight Arrow Connector 132"/>
                <p:cNvCxnSpPr/>
                <p:nvPr/>
              </p:nvCxnSpPr>
              <p:spPr>
                <a:xfrm>
                  <a:off x="6019800" y="3871118"/>
                  <a:ext cx="1524000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rot="5400000" flipH="1" flipV="1">
                  <a:off x="5448062" y="3137932"/>
                  <a:ext cx="1553052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5" name="Picture 134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3"/>
                    <a:stretch>
                      <a:fillRect/>
                    </a:stretch>
                  </p:blipFill>
                </mc:Choice>
                <mc:Fallback>
                  <p:blipFill>
                    <a:blip r:embed="rId14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352032" y="3987800"/>
                  <a:ext cx="482600" cy="266700"/>
                </a:xfrm>
                <a:prstGeom prst="rect">
                  <a:avLst/>
                </a:prstGeom>
              </p:spPr>
            </p:pic>
            <p:pic>
              <p:nvPicPr>
                <p:cNvPr id="136" name="Picture 135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="" xmlns:mv="urn:schemas-microsoft-com:mac:vml" xmlns:ma="http://schemas.microsoft.com/office/mac/drawingml/2008/main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197600" y="3979863"/>
                  <a:ext cx="114300" cy="177800"/>
                </a:xfrm>
                <a:prstGeom prst="rect">
                  <a:avLst/>
                </a:prstGeom>
              </p:spPr>
            </p:pic>
            <p:cxnSp>
              <p:nvCxnSpPr>
                <p:cNvPr id="137" name="Straight Connector 136"/>
                <p:cNvCxnSpPr/>
                <p:nvPr/>
              </p:nvCxnSpPr>
              <p:spPr>
                <a:xfrm rot="5400000">
                  <a:off x="6431574" y="3872071"/>
                  <a:ext cx="483870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>
                <a:spLocks/>
              </p:cNvSpPr>
              <p:nvPr/>
            </p:nvSpPr>
            <p:spPr>
              <a:xfrm>
                <a:off x="6582863" y="2590800"/>
                <a:ext cx="91440" cy="128016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7" name="Picture 14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6"/>
              <a:stretch>
                <a:fillRect/>
              </a:stretch>
            </p:blipFill>
          </mc:Choice>
          <mc:Fallback>
            <p:blipFill>
              <a:blip r:embed="rId37"/>
              <a:stretch>
                <a:fillRect/>
              </a:stretch>
            </p:blipFill>
          </mc:Fallback>
        </mc:AlternateContent>
        <p:spPr>
          <a:xfrm>
            <a:off x="5867400" y="4787900"/>
            <a:ext cx="2743200" cy="927100"/>
          </a:xfrm>
          <a:prstGeom prst="rect">
            <a:avLst/>
          </a:prstGeom>
        </p:spPr>
      </p:pic>
      <p:sp>
        <p:nvSpPr>
          <p:cNvPr id="148" name="Right Brace 147"/>
          <p:cNvSpPr/>
          <p:nvPr/>
        </p:nvSpPr>
        <p:spPr>
          <a:xfrm>
            <a:off x="5044670" y="3124200"/>
            <a:ext cx="517930" cy="192278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7" grpId="0" animBg="1"/>
      <p:bldP spid="77" grpId="1" animBg="1"/>
      <p:bldP spid="1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for General Case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752600"/>
            <a:ext cx="7772400" cy="4457700"/>
          </a:xfrm>
        </p:spPr>
        <p:txBody>
          <a:bodyPr>
            <a:normAutofit/>
          </a:bodyPr>
          <a:lstStyle/>
          <a:p>
            <a:r>
              <a:rPr lang="en-US" dirty="0" smtClean="0"/>
              <a:t>Problem: Test </a:t>
            </a:r>
            <a:r>
              <a:rPr lang="en-US" dirty="0" smtClean="0"/>
              <a:t>set </a:t>
            </a:r>
            <a:r>
              <a:rPr lang="en-US" dirty="0" smtClean="0"/>
              <a:t>skewed </a:t>
            </a:r>
            <a:r>
              <a:rPr lang="en-US" dirty="0" smtClean="0"/>
              <a:t>to first half.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Solution: Do </a:t>
            </a:r>
            <a:r>
              <a:rPr lang="en-US" dirty="0" smtClean="0"/>
              <a:t>the partitioning randomly. </a:t>
            </a:r>
          </a:p>
          <a:p>
            <a:pPr lvl="1"/>
            <a:r>
              <a:rPr lang="en-US" dirty="0" smtClean="0"/>
              <a:t>Test set splits evenly to each half.</a:t>
            </a:r>
          </a:p>
          <a:p>
            <a:pPr lvl="1"/>
            <a:r>
              <a:rPr lang="en-US" dirty="0" smtClean="0"/>
              <a:t>Can’t use new bits for every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2000" y="5105400"/>
            <a:ext cx="7772400" cy="1143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Analysis: Induction. Balance out test set.</a:t>
            </a:r>
          </a:p>
          <a:p>
            <a:r>
              <a:rPr lang="en-US" dirty="0" smtClean="0"/>
              <a:t>Final Touch: Use Nisan-INW across recursions.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for General Case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2057400" y="1600364"/>
            <a:ext cx="457200" cy="457036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687494" y="1600200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2514600" y="1600364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 flipH="1">
            <a:off x="3410893" y="1600364"/>
            <a:ext cx="3276601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953693" y="1600364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95998" y="3114903"/>
            <a:ext cx="2590802" cy="1685697"/>
            <a:chOff x="6095998" y="3114903"/>
            <a:chExt cx="2590802" cy="1685697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6096000" y="3114903"/>
              <a:ext cx="457200" cy="457200"/>
            </a:xfrm>
            <a:prstGeom prst="rect">
              <a:avLst/>
            </a:prstGeom>
            <a:solidFill>
              <a:srgbClr val="CC99FF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X1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6559043" y="3114903"/>
              <a:ext cx="457200" cy="457200"/>
            </a:xfrm>
            <a:prstGeom prst="rect">
              <a:avLst/>
            </a:prstGeom>
            <a:solidFill>
              <a:srgbClr val="CC99FF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 flipH="1">
              <a:off x="7016241" y="3117274"/>
              <a:ext cx="1441958" cy="457200"/>
            </a:xfrm>
            <a:prstGeom prst="rect">
              <a:avLst/>
            </a:prstGeom>
            <a:solidFill>
              <a:srgbClr val="CC99FF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…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ight Brace 17"/>
            <p:cNvSpPr/>
            <p:nvPr/>
          </p:nvSpPr>
          <p:spPr>
            <a:xfrm rot="5400000">
              <a:off x="7189535" y="2780995"/>
              <a:ext cx="403728" cy="2590802"/>
            </a:xfrm>
            <a:prstGeom prst="rightBrace">
              <a:avLst/>
            </a:prstGeom>
            <a:noFill/>
            <a:ln w="38100">
              <a:solidFill>
                <a:srgbClr val="CC99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6" name="TextBox 25"/>
            <p:cNvSpPr txBox="1"/>
            <p:nvPr/>
          </p:nvSpPr>
          <p:spPr>
            <a:xfrm>
              <a:off x="6615080" y="4431268"/>
              <a:ext cx="1614520" cy="369332"/>
            </a:xfrm>
            <a:prstGeom prst="rect">
              <a:avLst/>
            </a:prstGeom>
            <a:solidFill>
              <a:srgbClr val="CC99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</a:rPr>
                <a:t>MZ on n/2 </a:t>
              </a:r>
              <a:r>
                <a:rPr lang="en-US" dirty="0" err="1" smtClean="0">
                  <a:latin typeface="Gill Sans"/>
                </a:rPr>
                <a:t>Vars</a:t>
              </a:r>
              <a:endParaRPr lang="en-US" dirty="0">
                <a:latin typeface="Gill San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798887" y="3138239"/>
            <a:ext cx="1763713" cy="1662361"/>
            <a:chOff x="3733800" y="3114903"/>
            <a:chExt cx="1763713" cy="1662361"/>
          </a:xfrm>
        </p:grpSpPr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3862822" y="3114903"/>
              <a:ext cx="457200" cy="457200"/>
            </a:xfrm>
            <a:prstGeom prst="rect">
              <a:avLst/>
            </a:prstGeom>
            <a:solidFill>
              <a:srgbClr val="9999FF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solidFill>
                    <a:schemeClr val="tx1"/>
                  </a:solidFill>
                </a:rPr>
                <a:t>Xj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 flipH="1">
              <a:off x="4310280" y="3114903"/>
              <a:ext cx="1137158" cy="457200"/>
            </a:xfrm>
            <a:prstGeom prst="rect">
              <a:avLst/>
            </a:prstGeom>
            <a:solidFill>
              <a:srgbClr val="9999FF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…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 rot="5400000">
              <a:off x="4422672" y="3308840"/>
              <a:ext cx="403728" cy="1535112"/>
            </a:xfrm>
            <a:prstGeom prst="rightBrace">
              <a:avLst/>
            </a:prstGeom>
            <a:noFill/>
            <a:ln w="38100">
              <a:solidFill>
                <a:srgbClr val="9999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7" name="TextBox 26"/>
            <p:cNvSpPr txBox="1"/>
            <p:nvPr/>
          </p:nvSpPr>
          <p:spPr>
            <a:xfrm>
              <a:off x="3733800" y="4407932"/>
              <a:ext cx="1763713" cy="369332"/>
            </a:xfrm>
            <a:prstGeom prst="rect">
              <a:avLst/>
            </a:prstGeom>
            <a:solidFill>
              <a:srgbClr val="9999F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"/>
                </a:rPr>
                <a:t>MZ on n/4 </a:t>
              </a:r>
              <a:r>
                <a:rPr lang="en-US" dirty="0" err="1" smtClean="0">
                  <a:latin typeface="Gill Sans"/>
                </a:rPr>
                <a:t>Vars</a:t>
              </a:r>
              <a:endParaRPr lang="en-US" dirty="0">
                <a:latin typeface="Gill Sans"/>
              </a:endParaRPr>
            </a:p>
          </p:txBody>
        </p:sp>
      </p:grpSp>
      <p:sp>
        <p:nvSpPr>
          <p:cNvPr id="28" name="Down Arrow 27"/>
          <p:cNvSpPr/>
          <p:nvPr/>
        </p:nvSpPr>
        <p:spPr>
          <a:xfrm>
            <a:off x="4495800" y="2362364"/>
            <a:ext cx="484632" cy="457200"/>
          </a:xfrm>
          <a:prstGeom prst="downArrow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58813" y="3122016"/>
            <a:ext cx="2627313" cy="1655248"/>
            <a:chOff x="571500" y="3122016"/>
            <a:chExt cx="2627313" cy="1655248"/>
          </a:xfrm>
        </p:grpSpPr>
        <p:grpSp>
          <p:nvGrpSpPr>
            <p:cNvPr id="37" name="Group 36"/>
            <p:cNvGrpSpPr/>
            <p:nvPr/>
          </p:nvGrpSpPr>
          <p:grpSpPr>
            <a:xfrm>
              <a:off x="571500" y="3122016"/>
              <a:ext cx="1600200" cy="1655248"/>
              <a:chOff x="571500" y="3122016"/>
              <a:chExt cx="1600200" cy="1655248"/>
            </a:xfrm>
          </p:grpSpPr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 flipH="1">
                <a:off x="946367" y="3122016"/>
                <a:ext cx="850466" cy="457200"/>
              </a:xfrm>
              <a:prstGeom prst="rect">
                <a:avLst/>
              </a:prstGeom>
              <a:solidFill>
                <a:srgbClr val="CCCCFF"/>
              </a:solidFill>
              <a:ln w="15875">
                <a:solidFill>
                  <a:srgbClr val="CCCC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</a:rPr>
                  <a:t>… 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ight Brace 30"/>
              <p:cNvSpPr/>
              <p:nvPr/>
            </p:nvSpPr>
            <p:spPr>
              <a:xfrm rot="5400000">
                <a:off x="1169735" y="3511578"/>
                <a:ext cx="403728" cy="1129633"/>
              </a:xfrm>
              <a:prstGeom prst="rightBrace">
                <a:avLst/>
              </a:prstGeom>
              <a:ln w="38100">
                <a:solidFill>
                  <a:srgbClr val="CCCC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sp>
          <p:sp>
            <p:nvSpPr>
              <p:cNvPr id="32" name="TextBox 31"/>
              <p:cNvSpPr txBox="1"/>
              <p:nvPr/>
            </p:nvSpPr>
            <p:spPr>
              <a:xfrm>
                <a:off x="571500" y="4407932"/>
                <a:ext cx="1600200" cy="369332"/>
              </a:xfrm>
              <a:prstGeom prst="rect">
                <a:avLst/>
              </a:prstGeom>
              <a:solidFill>
                <a:srgbClr val="CCCC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Gill Sans"/>
                  </a:rPr>
                  <a:t>Truly random</a:t>
                </a:r>
                <a:endParaRPr lang="en-US" dirty="0">
                  <a:latin typeface="Gill Sans"/>
                </a:endParaRPr>
              </a:p>
            </p:txBody>
          </p:sp>
        </p:grpSp>
        <p:pic>
          <p:nvPicPr>
            <p:cNvPr id="33" name="Picture 3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678113" y="3430032"/>
              <a:ext cx="520700" cy="63500"/>
            </a:xfrm>
            <a:prstGeom prst="rect">
              <a:avLst/>
            </a:prstGeom>
          </p:spPr>
        </p:pic>
      </p:grpSp>
      <p:sp>
        <p:nvSpPr>
          <p:cNvPr id="34" name="Rounded Rectangle 33"/>
          <p:cNvSpPr/>
          <p:nvPr/>
        </p:nvSpPr>
        <p:spPr>
          <a:xfrm>
            <a:off x="5562600" y="2209800"/>
            <a:ext cx="3142307" cy="6858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</a:rPr>
              <a:t>Geometric </a:t>
            </a:r>
            <a:r>
              <a:rPr lang="en-US" dirty="0" err="1" smtClean="0">
                <a:solidFill>
                  <a:schemeClr val="tx1"/>
                </a:solidFill>
                <a:latin typeface="Gill Sans"/>
              </a:rPr>
              <a:t>dec.</a:t>
            </a:r>
            <a:r>
              <a:rPr lang="en-US" dirty="0" smtClean="0">
                <a:solidFill>
                  <a:schemeClr val="tx1"/>
                </a:solidFill>
                <a:latin typeface="Gill Sans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Gill Sans"/>
              </a:rPr>
              <a:t>blocks via </a:t>
            </a:r>
            <a:r>
              <a:rPr lang="en-US" dirty="0" err="1" smtClean="0">
                <a:solidFill>
                  <a:schemeClr val="tx1"/>
                </a:solidFill>
                <a:latin typeface="Gill Sans"/>
              </a:rPr>
              <a:t>Pairwise</a:t>
            </a:r>
            <a:r>
              <a:rPr lang="en-US" dirty="0" smtClean="0">
                <a:solidFill>
                  <a:schemeClr val="tx1"/>
                </a:solidFill>
                <a:latin typeface="Gill Sans"/>
              </a:rPr>
              <a:t> Permutations</a:t>
            </a:r>
            <a:endParaRPr lang="en-US" dirty="0">
              <a:solidFill>
                <a:schemeClr val="tx1"/>
              </a:solidFill>
              <a:latin typeface="Gill San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38200" y="5026138"/>
            <a:ext cx="7391400" cy="1146062"/>
            <a:chOff x="838200" y="5102338"/>
            <a:chExt cx="7391400" cy="1146062"/>
          </a:xfrm>
        </p:grpSpPr>
        <p:sp>
          <p:nvSpPr>
            <p:cNvPr id="40" name="Rounded Rectangle 39"/>
            <p:cNvSpPr/>
            <p:nvPr/>
          </p:nvSpPr>
          <p:spPr>
            <a:xfrm>
              <a:off x="838200" y="5102338"/>
              <a:ext cx="7391400" cy="114606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latin typeface="Gill Sans"/>
                </a:rPr>
                <a:t>        Fool 0-1 Linear forms in TV with seed </a:t>
              </a:r>
            </a:p>
            <a:p>
              <a:endParaRPr lang="en-US" sz="2800" dirty="0" smtClean="0">
                <a:latin typeface="Gill Sans"/>
              </a:endParaRPr>
            </a:p>
          </p:txBody>
        </p:sp>
        <p:pic>
          <p:nvPicPr>
            <p:cNvPr id="42" name="Picture 4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743200" y="5638800"/>
              <a:ext cx="3657600" cy="533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Cshapes</a:t>
            </a:r>
            <a:r>
              <a:rPr lang="en-US" dirty="0" smtClean="0"/>
              <a:t> with </a:t>
            </a:r>
            <a:r>
              <a:rPr lang="en-US" dirty="0" err="1" smtClean="0"/>
              <a:t>m</a:t>
            </a:r>
            <a:r>
              <a:rPr lang="en-US" dirty="0" smtClean="0"/>
              <a:t> = 2.</a:t>
            </a:r>
          </a:p>
          <a:p>
            <a:pPr lvl="1"/>
            <a:r>
              <a:rPr lang="en-US" dirty="0" smtClean="0"/>
              <a:t>Illustrates main ideas for general case.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PRG for general </a:t>
            </a:r>
            <a:r>
              <a:rPr lang="en-US" dirty="0" err="1" smtClean="0"/>
              <a:t>Cshapes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Proof of discrete central limit theorem.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93192" y="19744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3192" y="328269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Shapes to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7620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533400" y="1600200"/>
            <a:ext cx="8083296" cy="2209800"/>
            <a:chOff x="603504" y="2819400"/>
            <a:chExt cx="8083296" cy="2209800"/>
          </a:xfrm>
        </p:grpSpPr>
        <p:sp>
          <p:nvSpPr>
            <p:cNvPr id="6" name="Rounded Rectangle 5"/>
            <p:cNvSpPr/>
            <p:nvPr/>
          </p:nvSpPr>
          <p:spPr>
            <a:xfrm>
              <a:off x="603504" y="2819400"/>
              <a:ext cx="8083296" cy="2209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066800" y="3087688"/>
              <a:ext cx="7315200" cy="4445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990600" y="3632200"/>
              <a:ext cx="7645400" cy="4826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3708400" y="4344988"/>
              <a:ext cx="1701800" cy="4445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609600" y="4191000"/>
            <a:ext cx="7962232" cy="1519611"/>
            <a:chOff x="609600" y="4346001"/>
            <a:chExt cx="7962232" cy="1519611"/>
          </a:xfrm>
        </p:grpSpPr>
        <p:grpSp>
          <p:nvGrpSpPr>
            <p:cNvPr id="5" name="Group 18"/>
            <p:cNvGrpSpPr/>
            <p:nvPr/>
          </p:nvGrpSpPr>
          <p:grpSpPr>
            <a:xfrm>
              <a:off x="609600" y="4346001"/>
              <a:ext cx="7962232" cy="1519611"/>
              <a:chOff x="0" y="0"/>
              <a:chExt cx="7772400" cy="1978599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0" y="0"/>
                <a:ext cx="7772400" cy="1978599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7" name="Rounded Rectangle 4"/>
              <p:cNvSpPr/>
              <p:nvPr/>
            </p:nvSpPr>
            <p:spPr>
              <a:xfrm>
                <a:off x="101544" y="101544"/>
                <a:ext cx="7569312" cy="18770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l" defTabSz="2889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500" kern="1200" dirty="0"/>
              </a:p>
            </p:txBody>
          </p:sp>
        </p:grpSp>
        <p:pic>
          <p:nvPicPr>
            <p:cNvPr id="29" name="Picture 2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1943100" y="4495800"/>
              <a:ext cx="5067300" cy="4191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2705100" y="5194300"/>
              <a:ext cx="3619500" cy="444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m</a:t>
            </a:r>
            <a:r>
              <a:rPr lang="en-US" dirty="0" smtClean="0"/>
              <a:t> = 2 to General </a:t>
            </a:r>
            <a:r>
              <a:rPr lang="en-US" dirty="0" err="1" smtClean="0"/>
              <a:t>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334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/>
        </p:nvGraphicFramePr>
        <p:xfrm>
          <a:off x="609600" y="2209800"/>
          <a:ext cx="37338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Test se</a:t>
                      </a:r>
                      <a:r>
                        <a:rPr lang="en-US" sz="2400" baseline="0" dirty="0" smtClean="0">
                          <a:latin typeface="Gill Sans"/>
                        </a:rPr>
                        <a:t>t Large </a:t>
                      </a:r>
                      <a:r>
                        <a:rPr lang="en-US" sz="2400" baseline="0" dirty="0" err="1" smtClean="0">
                          <a:latin typeface="Gill Sans"/>
                        </a:rPr>
                        <a:t>vs</a:t>
                      </a:r>
                      <a:r>
                        <a:rPr lang="en-US" sz="2400" baseline="0" dirty="0" smtClean="0">
                          <a:latin typeface="Gill Sans"/>
                        </a:rPr>
                        <a:t> Small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For large:</a:t>
                      </a:r>
                      <a:r>
                        <a:rPr lang="en-US" sz="2400" baseline="0" dirty="0" smtClean="0">
                          <a:latin typeface="Gill Sans"/>
                        </a:rPr>
                        <a:t> true ~ binomial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For small: </a:t>
                      </a:r>
                      <a:r>
                        <a:rPr lang="en-US" sz="2400" dirty="0" err="1" smtClean="0">
                          <a:latin typeface="Gill Sans"/>
                        </a:rPr>
                        <a:t>k</a:t>
                      </a:r>
                      <a:r>
                        <a:rPr lang="en-US" sz="2400" dirty="0" smtClean="0">
                          <a:latin typeface="Gill Sans"/>
                        </a:rPr>
                        <a:t>-wise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9503008"/>
              </p:ext>
            </p:extLst>
          </p:nvPr>
        </p:nvGraphicFramePr>
        <p:xfrm>
          <a:off x="4724400" y="2209800"/>
          <a:ext cx="38862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High or Low Variance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Var. </a:t>
                      </a:r>
                      <a:r>
                        <a:rPr lang="en-US" sz="2400" dirty="0" smtClean="0">
                          <a:latin typeface="Gill Sans"/>
                        </a:rPr>
                        <a:t>high: shift-invariance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Gill Sans"/>
                        </a:rPr>
                        <a:t>For small:</a:t>
                      </a:r>
                      <a:r>
                        <a:rPr lang="en-US" sz="2400" baseline="0" dirty="0" smtClean="0">
                          <a:latin typeface="Gill Sans"/>
                        </a:rPr>
                        <a:t> </a:t>
                      </a:r>
                      <a:r>
                        <a:rPr lang="en-US" sz="2400" baseline="0" dirty="0" err="1" smtClean="0">
                          <a:latin typeface="Gill Sans"/>
                        </a:rPr>
                        <a:t>k</a:t>
                      </a:r>
                      <a:r>
                        <a:rPr lang="en-US" sz="2400" baseline="0" dirty="0" smtClean="0">
                          <a:latin typeface="Gill Sans"/>
                        </a:rPr>
                        <a:t>-wise</a:t>
                      </a:r>
                      <a:endParaRPr lang="en-US" sz="2400" dirty="0">
                        <a:latin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191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PRG fooling low variance </a:t>
            </a:r>
            <a:r>
              <a:rPr lang="en-US" dirty="0" err="1" smtClean="0"/>
              <a:t>CSums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Sandwiching </a:t>
            </a:r>
            <a:r>
              <a:rPr lang="en-US" dirty="0" smtClean="0"/>
              <a:t>poly., </a:t>
            </a:r>
            <a:r>
              <a:rPr lang="en-US" dirty="0" smtClean="0"/>
              <a:t>bounded independence.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 PRG fooling high </a:t>
            </a:r>
            <a:r>
              <a:rPr lang="en-US" dirty="0" smtClean="0"/>
              <a:t>var. </a:t>
            </a:r>
            <a:r>
              <a:rPr lang="en-US" dirty="0" err="1" smtClean="0"/>
              <a:t>CSums</a:t>
            </a:r>
            <a:r>
              <a:rPr lang="en-US" dirty="0" smtClean="0"/>
              <a:t> in </a:t>
            </a:r>
            <a:r>
              <a:rPr lang="en-US" dirty="0" err="1" smtClean="0"/>
              <a:t>cdf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Same generator, similar analysis.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PRG on n/2 </a:t>
            </a:r>
            <a:r>
              <a:rPr lang="en-US" dirty="0" err="1" smtClean="0"/>
              <a:t>vars</a:t>
            </a:r>
            <a:r>
              <a:rPr lang="en-US" dirty="0" smtClean="0"/>
              <a:t> + PRG fooling in </a:t>
            </a:r>
            <a:r>
              <a:rPr lang="en-US" dirty="0" err="1" smtClean="0"/>
              <a:t>cdf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 PRG for high variance </a:t>
            </a:r>
            <a:r>
              <a:rPr lang="en-US" dirty="0" err="1" smtClean="0"/>
              <a:t>CSums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84375" y="5232400"/>
            <a:ext cx="419100" cy="25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CShapes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57200" y="1981200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57200" y="34222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457200" y="47176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4560094"/>
            <a:ext cx="6781800" cy="1231106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Gill Sans"/>
              </a:rPr>
              <a:t>3. Convolution Lemma. </a:t>
            </a:r>
            <a:endParaRPr lang="en-US" sz="2400" dirty="0" smtClean="0">
              <a:latin typeface="Gill Sans"/>
            </a:endParaRPr>
          </a:p>
          <a:p>
            <a:pPr lvl="1">
              <a:buFont typeface="Wingdings" charset="2"/>
              <a:buChar char="Ø"/>
            </a:pPr>
            <a:r>
              <a:rPr lang="en-US" sz="2400" dirty="0" smtClean="0">
                <a:latin typeface="Gill Sans"/>
              </a:rPr>
              <a:t>Work with shift invariance.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>
                <a:latin typeface="Gill Sans"/>
              </a:rPr>
              <a:t>Balance out variances (ala test set sizes).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6" grpId="1" animBg="1"/>
      <p:bldP spid="30" grpId="0" animBg="1"/>
      <p:bldP spid="30" grpId="1" animBg="1"/>
      <p:bldP spid="20" grpId="0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Variance Combinatorial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4577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Need to look at the generator for </a:t>
            </a:r>
            <a:r>
              <a:rPr lang="en-US" dirty="0" err="1" smtClean="0"/>
              <a:t>halfspaces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Some notation: </a:t>
            </a:r>
          </a:p>
          <a:p>
            <a:pPr lvl="1"/>
            <a:r>
              <a:rPr lang="en-US" dirty="0" smtClean="0"/>
              <a:t>Pairwise-</a:t>
            </a:r>
            <a:r>
              <a:rPr lang="en-US" dirty="0" err="1" smtClean="0"/>
              <a:t>indep</a:t>
            </a:r>
            <a:r>
              <a:rPr lang="en-US" dirty="0" smtClean="0"/>
              <a:t>. </a:t>
            </a:r>
            <a:r>
              <a:rPr lang="en-US" dirty="0" smtClean="0"/>
              <a:t>hash family</a:t>
            </a:r>
          </a:p>
          <a:p>
            <a:pPr lvl="1"/>
            <a:r>
              <a:rPr lang="en-US" dirty="0" smtClean="0"/>
              <a:t>k-wise independent generator</a:t>
            </a:r>
          </a:p>
          <a:p>
            <a:pPr lvl="1"/>
            <a:r>
              <a:rPr lang="en-US" dirty="0" smtClean="0"/>
              <a:t>We use 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410200" y="3459162"/>
            <a:ext cx="2476500" cy="317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715000" y="3843528"/>
            <a:ext cx="25400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717800" y="4224528"/>
            <a:ext cx="14732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2817394" y="5410200"/>
            <a:ext cx="3735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"/>
              </a:rPr>
              <a:t>INW on top to choose </a:t>
            </a:r>
            <a:r>
              <a:rPr lang="en-US" sz="2400" dirty="0" err="1" smtClean="0">
                <a:latin typeface="Gill Sans"/>
              </a:rPr>
              <a:t>z’s</a:t>
            </a:r>
            <a:r>
              <a:rPr lang="en-US" sz="2400" dirty="0" smtClean="0">
                <a:latin typeface="Gill Sans"/>
              </a:rPr>
              <a:t>. </a:t>
            </a:r>
            <a:endParaRPr lang="en-US" sz="2400" dirty="0">
              <a:latin typeface="Gill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67833" y="2756011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803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267995" y="275759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1631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rapezoid 28"/>
          <p:cNvSpPr/>
          <p:nvPr/>
        </p:nvSpPr>
        <p:spPr>
          <a:xfrm flipV="1">
            <a:off x="3339433" y="4567615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flipV="1">
            <a:off x="5941968" y="4545988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apezoid 37"/>
          <p:cNvSpPr/>
          <p:nvPr/>
        </p:nvSpPr>
        <p:spPr>
          <a:xfrm flipV="1">
            <a:off x="2130928" y="4545192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rot="16200000" flipH="1">
            <a:off x="1644345" y="3765298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2239240" y="3687757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 flipH="1">
            <a:off x="2975903" y="383140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45872" y="387919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2882233" y="3213997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550484" y="3755271"/>
            <a:ext cx="203200" cy="2794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170031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H="1">
            <a:off x="5639595" y="2758382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67833" y="2755219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80360" y="2752344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170031" y="2757590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3" name="Right Brace 82"/>
          <p:cNvSpPr/>
          <p:nvPr/>
        </p:nvSpPr>
        <p:spPr>
          <a:xfrm rot="16200000">
            <a:off x="2397628" y="3779305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85" name="Picture 8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176382" y="3679071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95" name="TextBox 94"/>
          <p:cNvSpPr txBox="1"/>
          <p:nvPr/>
        </p:nvSpPr>
        <p:spPr>
          <a:xfrm>
            <a:off x="2451768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3638885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26138" y="469480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43" name="Rectangle 42"/>
          <p:cNvSpPr/>
          <p:nvPr/>
        </p:nvSpPr>
        <p:spPr>
          <a:xfrm flipH="1">
            <a:off x="4248945" y="2754414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51568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Trapezoid 44"/>
          <p:cNvSpPr/>
          <p:nvPr/>
        </p:nvSpPr>
        <p:spPr>
          <a:xfrm flipV="1">
            <a:off x="3339434" y="4572000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rapezoid 45"/>
          <p:cNvSpPr/>
          <p:nvPr/>
        </p:nvSpPr>
        <p:spPr>
          <a:xfrm flipV="1">
            <a:off x="5941968" y="4567615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 flipH="1">
            <a:off x="2975903" y="3833780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3347460" y="3874744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 flipH="1">
            <a:off x="5639596" y="2756793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38886" y="4693219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6226139" y="4693219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61" name="Right Brace 60"/>
          <p:cNvSpPr/>
          <p:nvPr/>
        </p:nvSpPr>
        <p:spPr>
          <a:xfrm rot="16200000">
            <a:off x="3608931" y="3779305"/>
            <a:ext cx="403728" cy="1129633"/>
          </a:xfrm>
          <a:prstGeom prst="rightBrace">
            <a:avLst/>
          </a:prstGeom>
          <a:noFill/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62" name="Picture 6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372645" y="3679071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87" name="Straight Arrow Connector 86"/>
          <p:cNvCxnSpPr/>
          <p:nvPr/>
        </p:nvCxnSpPr>
        <p:spPr>
          <a:xfrm rot="5400000">
            <a:off x="5973661" y="3752849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36611" y="2758382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rot="5400000">
            <a:off x="5973660" y="3748393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51568" y="2758382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" name="Picture 10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941968" y="3691771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103" name="Right Brace 102"/>
          <p:cNvSpPr/>
          <p:nvPr/>
        </p:nvSpPr>
        <p:spPr>
          <a:xfrm rot="16200000">
            <a:off x="6160291" y="3776919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05" name="Picture 10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314789" y="2051050"/>
            <a:ext cx="4749800" cy="355600"/>
          </a:xfrm>
          <a:prstGeom prst="rect">
            <a:avLst/>
          </a:prstGeom>
        </p:spPr>
      </p:pic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9" name="Picture 6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312863" y="1528763"/>
            <a:ext cx="3378200" cy="381000"/>
          </a:xfrm>
          <a:prstGeom prst="rect">
            <a:avLst/>
          </a:prstGeom>
        </p:spPr>
      </p:pic>
      <p:pic>
        <p:nvPicPr>
          <p:cNvPr id="71" name="Picture 7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312863" y="2044700"/>
            <a:ext cx="4940300" cy="393700"/>
          </a:xfrm>
          <a:prstGeom prst="rect">
            <a:avLst/>
          </a:prstGeom>
        </p:spPr>
      </p:pic>
      <p:grpSp>
        <p:nvGrpSpPr>
          <p:cNvPr id="84" name="Group 83"/>
          <p:cNvGrpSpPr/>
          <p:nvPr/>
        </p:nvGrpSpPr>
        <p:grpSpPr>
          <a:xfrm>
            <a:off x="2819400" y="5410200"/>
            <a:ext cx="3657600" cy="461665"/>
            <a:chOff x="2819400" y="5486400"/>
            <a:chExt cx="3657600" cy="461665"/>
          </a:xfrm>
        </p:grpSpPr>
        <p:sp>
          <p:nvSpPr>
            <p:cNvPr id="67" name="TextBox 66"/>
            <p:cNvSpPr txBox="1"/>
            <p:nvPr/>
          </p:nvSpPr>
          <p:spPr>
            <a:xfrm>
              <a:off x="2819400" y="5486400"/>
              <a:ext cx="1800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"/>
                </a:rPr>
                <a:t>Randomness: </a:t>
              </a:r>
              <a:endParaRPr lang="en-US" sz="2400" dirty="0">
                <a:latin typeface="Gill Sans"/>
              </a:endParaRPr>
            </a:p>
          </p:txBody>
        </p:sp>
        <p:pic>
          <p:nvPicPr>
            <p:cNvPr id="72" name="Picture 7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4876800" y="5562600"/>
              <a:ext cx="1600200" cy="355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" grpId="0" build="p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4" grpId="0" animBg="1"/>
      <p:bldP spid="34" grpId="1" animBg="1"/>
      <p:bldP spid="34" grpId="2" animBg="1"/>
      <p:bldP spid="38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95" grpId="0"/>
      <p:bldP spid="96" grpId="0"/>
      <p:bldP spid="96" grpId="1"/>
      <p:bldP spid="97" grpId="0"/>
      <p:bldP spid="97" grpId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6" grpId="0" animBg="1"/>
      <p:bldP spid="57" grpId="0"/>
      <p:bldP spid="57" grpId="1"/>
      <p:bldP spid="60" grpId="0"/>
      <p:bldP spid="60" grpId="1"/>
      <p:bldP spid="90" grpId="0" animBg="1"/>
      <p:bldP spid="9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Variance Combinatorial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Why easy for m = 2? </a:t>
            </a:r>
            <a:r>
              <a:rPr lang="en-US" dirty="0" smtClean="0"/>
              <a:t>Low var. </a:t>
            </a:r>
            <a:r>
              <a:rPr lang="en-US" dirty="0" smtClean="0"/>
              <a:t>~ small test set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Test set</a:t>
            </a:r>
            <a:r>
              <a:rPr lang="en-US" dirty="0" smtClean="0"/>
              <a:t> well spread out: no bucket more than O(1).</a:t>
            </a:r>
          </a:p>
          <a:p>
            <a:pPr lvl="1"/>
            <a:r>
              <a:rPr lang="en-US" dirty="0" smtClean="0"/>
              <a:t>O(1)-independence suffices.</a:t>
            </a:r>
          </a:p>
          <a:p>
            <a:pPr lvl="1"/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 flipV="1">
            <a:off x="3653906" y="5013071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rapezoid 5"/>
          <p:cNvSpPr/>
          <p:nvPr/>
        </p:nvSpPr>
        <p:spPr>
          <a:xfrm flipV="1">
            <a:off x="2445401" y="5013071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1958818" y="4233177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2553713" y="4155636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96706" y="3681876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823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67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4504" y="3225469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2712101" y="4247184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90855" y="4146950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15" name="TextBox 14"/>
          <p:cNvSpPr txBox="1"/>
          <p:nvPr/>
        </p:nvSpPr>
        <p:spPr>
          <a:xfrm>
            <a:off x="2739506" y="5159514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 flipH="1">
            <a:off x="4582469" y="322388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rapezoid 16"/>
          <p:cNvSpPr/>
          <p:nvPr/>
        </p:nvSpPr>
        <p:spPr>
          <a:xfrm flipV="1">
            <a:off x="6223318" y="5011482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290377" y="429769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60346" y="434548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H="1">
            <a:off x="5954069" y="3224672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11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39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39506" y="322308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3360" y="5157925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40612" y="516109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26" name="Right Brace 25"/>
          <p:cNvSpPr/>
          <p:nvPr/>
        </p:nvSpPr>
        <p:spPr>
          <a:xfrm rot="16200000">
            <a:off x="3923404" y="4247184"/>
            <a:ext cx="403728" cy="1129633"/>
          </a:xfrm>
          <a:prstGeom prst="rightBrace">
            <a:avLst/>
          </a:prstGeom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7" name="Picture 2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87118" y="4146950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28" name="Straight Arrow Connector 27"/>
          <p:cNvCxnSpPr/>
          <p:nvPr/>
        </p:nvCxnSpPr>
        <p:spPr>
          <a:xfrm rot="5400000">
            <a:off x="6286545" y="4220728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1084" y="3222293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56441" y="4159650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31" name="Right Brace 30"/>
          <p:cNvSpPr/>
          <p:nvPr/>
        </p:nvSpPr>
        <p:spPr>
          <a:xfrm rot="16200000">
            <a:off x="6474764" y="4244798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37" name="Picture 3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607496" y="4292025"/>
            <a:ext cx="254000" cy="38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368986" y="4222175"/>
            <a:ext cx="177800" cy="1778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Rectangle 39"/>
          <p:cNvSpPr/>
          <p:nvPr/>
        </p:nvSpPr>
        <p:spPr>
          <a:xfrm>
            <a:off x="3209970" y="3219922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97768" y="3222293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124371" y="3221496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196E-6 1.13116E-6 L -0.05935 0.285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51E-6 1.32084E-6 L -0.025 0.28614 " pathEditMode="relative" ptsTypes="AA">
                                      <p:cBhvr>
                                        <p:cTn id="1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261E-6 -1.51053E-6 L 0.10708 0.2861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00" y="14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14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What are Combinatorial Shapes?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Variance Combinatorial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general </a:t>
            </a:r>
            <a:r>
              <a:rPr lang="en-US" dirty="0" err="1" smtClean="0"/>
              <a:t>m</a:t>
            </a:r>
            <a:r>
              <a:rPr lang="en-US" dirty="0" smtClean="0"/>
              <a:t>: can have small biases.</a:t>
            </a:r>
          </a:p>
          <a:p>
            <a:pPr lvl="1"/>
            <a:r>
              <a:rPr lang="en-US" dirty="0" smtClean="0"/>
              <a:t>Each coordinate has non-zero but small bias.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 flipV="1">
            <a:off x="3653906" y="5013071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rapezoid 5"/>
          <p:cNvSpPr/>
          <p:nvPr/>
        </p:nvSpPr>
        <p:spPr>
          <a:xfrm flipV="1">
            <a:off x="2445401" y="5013071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1958818" y="4233177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2553713" y="4155636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96706" y="3681876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823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67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4504" y="3225469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2712101" y="4247184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90855" y="4146950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15" name="TextBox 14"/>
          <p:cNvSpPr txBox="1"/>
          <p:nvPr/>
        </p:nvSpPr>
        <p:spPr>
          <a:xfrm>
            <a:off x="2739506" y="5159514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 flipH="1">
            <a:off x="4582469" y="322388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rapezoid 16"/>
          <p:cNvSpPr/>
          <p:nvPr/>
        </p:nvSpPr>
        <p:spPr>
          <a:xfrm flipV="1">
            <a:off x="6223318" y="5011482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290377" y="429769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60346" y="434548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H="1">
            <a:off x="5954069" y="3224672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11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39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39506" y="322308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3360" y="5157925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40612" y="516109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26" name="Right Brace 25"/>
          <p:cNvSpPr/>
          <p:nvPr/>
        </p:nvSpPr>
        <p:spPr>
          <a:xfrm rot="16200000">
            <a:off x="3923404" y="4247184"/>
            <a:ext cx="403728" cy="1129633"/>
          </a:xfrm>
          <a:prstGeom prst="rightBrace">
            <a:avLst/>
          </a:prstGeom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7" name="Picture 2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87118" y="4146950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28" name="Straight Arrow Connector 27"/>
          <p:cNvCxnSpPr/>
          <p:nvPr/>
        </p:nvCxnSpPr>
        <p:spPr>
          <a:xfrm rot="5400000">
            <a:off x="6286545" y="4220728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1084" y="3222293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56441" y="4159650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31" name="Right Brace 30"/>
          <p:cNvSpPr/>
          <p:nvPr/>
        </p:nvSpPr>
        <p:spPr>
          <a:xfrm rot="16200000">
            <a:off x="6474764" y="4244798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37" name="Picture 3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607496" y="4292025"/>
            <a:ext cx="254000" cy="38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368986" y="4222175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Picture 5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562100" y="2471738"/>
            <a:ext cx="46863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Variance Combinatorial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Total variance </a:t>
            </a:r>
          </a:p>
          <a:p>
            <a:pPr lvl="1"/>
            <a:r>
              <a:rPr lang="en-US" dirty="0" smtClean="0"/>
              <a:t>Variance in each bucket       !</a:t>
            </a:r>
          </a:p>
          <a:p>
            <a:pPr lvl="1"/>
            <a:r>
              <a:rPr lang="en-US" dirty="0" smtClean="0"/>
              <a:t>Let’s exploit that. </a:t>
            </a:r>
          </a:p>
          <a:p>
            <a:pPr lvl="1"/>
            <a:endParaRPr lang="en-US" dirty="0"/>
          </a:p>
        </p:txBody>
      </p:sp>
      <p:sp>
        <p:nvSpPr>
          <p:cNvPr id="5" name="Trapezoid 4"/>
          <p:cNvSpPr/>
          <p:nvPr/>
        </p:nvSpPr>
        <p:spPr>
          <a:xfrm flipV="1">
            <a:off x="3653906" y="5013071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rapezoid 5"/>
          <p:cNvSpPr/>
          <p:nvPr/>
        </p:nvSpPr>
        <p:spPr>
          <a:xfrm flipV="1">
            <a:off x="2445401" y="5013071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1958818" y="4233177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2553713" y="4155636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3196706" y="3681876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823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6706" y="322309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84504" y="3225469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 rot="16200000">
            <a:off x="2712101" y="4247184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90855" y="4146950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15" name="TextBox 14"/>
          <p:cNvSpPr txBox="1"/>
          <p:nvPr/>
        </p:nvSpPr>
        <p:spPr>
          <a:xfrm>
            <a:off x="2739506" y="5159514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 flipH="1">
            <a:off x="4582469" y="322388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Trapezoid 16"/>
          <p:cNvSpPr/>
          <p:nvPr/>
        </p:nvSpPr>
        <p:spPr>
          <a:xfrm flipV="1">
            <a:off x="6223318" y="5011482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290377" y="429769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60346" y="434548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H="1">
            <a:off x="5954069" y="3224672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111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3907" y="322467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39506" y="3223088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3360" y="5157925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6540612" y="516109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26" name="Right Brace 25"/>
          <p:cNvSpPr/>
          <p:nvPr/>
        </p:nvSpPr>
        <p:spPr>
          <a:xfrm rot="16200000">
            <a:off x="3923404" y="4247184"/>
            <a:ext cx="403728" cy="1129633"/>
          </a:xfrm>
          <a:prstGeom prst="rightBrace">
            <a:avLst/>
          </a:prstGeom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7" name="Picture 2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87118" y="4146950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28" name="Straight Arrow Connector 27"/>
          <p:cNvCxnSpPr/>
          <p:nvPr/>
        </p:nvCxnSpPr>
        <p:spPr>
          <a:xfrm rot="5400000">
            <a:off x="6286545" y="4220728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51084" y="3222293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56441" y="4159650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31" name="Right Brace 30"/>
          <p:cNvSpPr/>
          <p:nvPr/>
        </p:nvSpPr>
        <p:spPr>
          <a:xfrm rot="16200000">
            <a:off x="6474764" y="4244798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37" name="Picture 3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607496" y="4292025"/>
            <a:ext cx="254000" cy="38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368986" y="4222175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3644900" y="1485900"/>
            <a:ext cx="1079500" cy="4191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4914900" y="2057400"/>
            <a:ext cx="419100" cy="19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Variance Combinatorial 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3886200"/>
            <a:ext cx="7772400" cy="2324100"/>
          </a:xfrm>
        </p:spPr>
        <p:txBody>
          <a:bodyPr>
            <a:normAutofit/>
          </a:bodyPr>
          <a:lstStyle/>
          <a:p>
            <a:r>
              <a:rPr lang="en-US" dirty="0" smtClean="0"/>
              <a:t>Use 22-wise independence in each bucket.</a:t>
            </a:r>
          </a:p>
          <a:p>
            <a:r>
              <a:rPr lang="en-US" dirty="0" smtClean="0"/>
              <a:t>Union bound across buckets.</a:t>
            </a:r>
          </a:p>
          <a:p>
            <a:r>
              <a:rPr lang="en-US" dirty="0" smtClean="0"/>
              <a:t>Proof of lemma: sandwiching polynomials.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399" y="1981200"/>
            <a:ext cx="7286625" cy="12192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95400" y="2555875"/>
            <a:ext cx="6781800" cy="5334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257300" y="2133600"/>
            <a:ext cx="666750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PRG for </a:t>
            </a:r>
            <a:r>
              <a:rPr lang="en-US" dirty="0" err="1" smtClean="0"/>
              <a:t>CSums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5486400" cy="43815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low-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CSums</a:t>
            </a:r>
            <a:endParaRPr lang="en-US" dirty="0" smtClean="0"/>
          </a:p>
          <a:p>
            <a:pPr lvl="1"/>
            <a:r>
              <a:rPr lang="en-US" dirty="0" smtClean="0"/>
              <a:t>Bounded independence, hashing</a:t>
            </a:r>
          </a:p>
          <a:p>
            <a:pPr lvl="1"/>
            <a:r>
              <a:rPr lang="en-US" dirty="0" smtClean="0"/>
              <a:t>Sandwiching polynomials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</a:t>
            </a:r>
            <a:r>
              <a:rPr lang="en-US" dirty="0" err="1" smtClean="0"/>
              <a:t>PRGs</a:t>
            </a:r>
            <a:r>
              <a:rPr lang="en-US" dirty="0" smtClean="0"/>
              <a:t> for high-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CSums</a:t>
            </a:r>
            <a:r>
              <a:rPr lang="en-US" dirty="0" smtClean="0"/>
              <a:t> in </a:t>
            </a:r>
            <a:r>
              <a:rPr lang="en-US" dirty="0" err="1" smtClean="0"/>
              <a:t>cdf</a:t>
            </a:r>
            <a:endParaRPr lang="en-US" dirty="0" smtClean="0"/>
          </a:p>
          <a:p>
            <a:pPr lvl="1"/>
            <a:r>
              <a:rPr lang="en-US" dirty="0" smtClean="0"/>
              <a:t>PRG for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3. PRG on n/2 </a:t>
            </a:r>
            <a:r>
              <a:rPr lang="en-US" dirty="0" err="1" smtClean="0"/>
              <a:t>vars</a:t>
            </a:r>
            <a:r>
              <a:rPr lang="en-US" dirty="0" smtClean="0"/>
              <a:t> + PRG </a:t>
            </a:r>
            <a:r>
              <a:rPr lang="en-US" dirty="0" smtClean="0"/>
              <a:t>in </a:t>
            </a:r>
            <a:r>
              <a:rPr lang="en-US" dirty="0" err="1" smtClean="0"/>
              <a:t>cdf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PRG for high-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CSums</a:t>
            </a:r>
            <a:r>
              <a:rPr lang="en-US" dirty="0" smtClean="0"/>
              <a:t>.</a:t>
            </a:r>
          </a:p>
          <a:p>
            <a:pPr>
              <a:buNone/>
            </a:pPr>
            <a:r>
              <a:rPr lang="en-US" dirty="0" smtClean="0"/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486400" y="1981200"/>
            <a:ext cx="3657600" cy="3276600"/>
            <a:chOff x="5486400" y="1981200"/>
            <a:chExt cx="3657600" cy="3276600"/>
          </a:xfrm>
        </p:grpSpPr>
        <p:grpSp>
          <p:nvGrpSpPr>
            <p:cNvPr id="5" name="Group 7"/>
            <p:cNvGrpSpPr/>
            <p:nvPr/>
          </p:nvGrpSpPr>
          <p:grpSpPr>
            <a:xfrm>
              <a:off x="5486400" y="1981200"/>
              <a:ext cx="3657600" cy="3276600"/>
              <a:chOff x="5486400" y="2057400"/>
              <a:chExt cx="3657600" cy="3276600"/>
            </a:xfrm>
          </p:grpSpPr>
          <p:sp>
            <p:nvSpPr>
              <p:cNvPr id="9" name="Right Brace 8"/>
              <p:cNvSpPr/>
              <p:nvPr/>
            </p:nvSpPr>
            <p:spPr>
              <a:xfrm>
                <a:off x="5486400" y="2057400"/>
                <a:ext cx="990600" cy="3276600"/>
              </a:xfrm>
              <a:prstGeom prst="rightBrace">
                <a:avLst>
                  <a:gd name="adj1" fmla="val 8333"/>
                  <a:gd name="adj2" fmla="val 49454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553200" y="3276600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Gill Sans"/>
                  </a:rPr>
                  <a:t>PRG for </a:t>
                </a:r>
                <a:r>
                  <a:rPr lang="en-US" sz="2400" dirty="0" err="1" smtClean="0">
                    <a:latin typeface="Gill Sans"/>
                  </a:rPr>
                  <a:t>CSums</a:t>
                </a:r>
                <a:endParaRPr lang="en-US" sz="2400" dirty="0" smtClean="0">
                  <a:latin typeface="Gill Sans"/>
                </a:endParaRPr>
              </a:p>
            </p:txBody>
          </p:sp>
        </p:grpSp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6210300" y="3784600"/>
              <a:ext cx="2705100" cy="711200"/>
            </a:xfrm>
            <a:prstGeom prst="rect">
              <a:avLst/>
            </a:prstGeom>
          </p:spPr>
        </p:pic>
      </p:grpSp>
      <p:pic>
        <p:nvPicPr>
          <p:cNvPr id="19" name="Picture 1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00100" y="5105400"/>
            <a:ext cx="419100" cy="25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Cshapes</a:t>
            </a:r>
            <a:r>
              <a:rPr lang="en-US" dirty="0" smtClean="0"/>
              <a:t> with </a:t>
            </a:r>
            <a:r>
              <a:rPr lang="en-US" dirty="0" err="1" smtClean="0"/>
              <a:t>m</a:t>
            </a:r>
            <a:r>
              <a:rPr lang="en-US" dirty="0" smtClean="0"/>
              <a:t> = 2.</a:t>
            </a:r>
          </a:p>
          <a:p>
            <a:pPr lvl="1"/>
            <a:r>
              <a:rPr lang="en-US" dirty="0" smtClean="0"/>
              <a:t>Illustrates main ideas for general case.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PRG for general </a:t>
            </a:r>
            <a:r>
              <a:rPr lang="en-US" dirty="0" err="1" smtClean="0"/>
              <a:t>Cshapes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Proof of discrete central limit theorem.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93192" y="333311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3192" y="4343400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Close </a:t>
            </a:r>
            <a:r>
              <a:rPr lang="en-US" dirty="0" smtClean="0"/>
              <a:t>in stat. distance to binomial distribution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" name="Group 14"/>
          <p:cNvGrpSpPr/>
          <p:nvPr/>
        </p:nvGrpSpPr>
        <p:grpSpPr>
          <a:xfrm>
            <a:off x="762000" y="2133600"/>
            <a:ext cx="7549896" cy="2535238"/>
            <a:chOff x="603504" y="2189162"/>
            <a:chExt cx="7549896" cy="2535238"/>
          </a:xfrm>
        </p:grpSpPr>
        <p:grpSp>
          <p:nvGrpSpPr>
            <p:cNvPr id="5" name="Group 23"/>
            <p:cNvGrpSpPr/>
            <p:nvPr/>
          </p:nvGrpSpPr>
          <p:grpSpPr>
            <a:xfrm>
              <a:off x="603504" y="2189162"/>
              <a:ext cx="7549896" cy="2535238"/>
              <a:chOff x="451104" y="2133600"/>
              <a:chExt cx="7549896" cy="2535238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51104" y="2133600"/>
                <a:ext cx="7549896" cy="2535238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  <p:pic>
            <p:nvPicPr>
              <p:cNvPr id="18" name="Picture 17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2"/>
                  <a:stretch>
                    <a:fillRect/>
                  </a:stretch>
                </p:blipFill>
              </mc:Choice>
              <mc:Fallback>
                <p:blipFill>
                  <a:blip r:embed="rId3"/>
                  <a:stretch>
                    <a:fillRect/>
                  </a:stretch>
                </p:blipFill>
              </mc:Fallback>
            </mc:AlternateContent>
            <p:spPr>
              <a:xfrm>
                <a:off x="1479804" y="2463800"/>
                <a:ext cx="6438900" cy="355600"/>
              </a:xfrm>
              <a:prstGeom prst="rect">
                <a:avLst/>
              </a:prstGeom>
            </p:spPr>
          </p:pic>
          <p:pic>
            <p:nvPicPr>
              <p:cNvPr id="19" name="Picture 1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4"/>
                  <a:stretch>
                    <a:fillRect/>
                  </a:stretch>
                </p:blipFill>
              </mc:Choice>
              <mc:Fallback>
                <p:blipFill>
                  <a:blip r:embed="rId5"/>
                  <a:stretch>
                    <a:fillRect/>
                  </a:stretch>
                </p:blipFill>
              </mc:Fallback>
            </mc:AlternateContent>
            <p:spPr>
              <a:xfrm>
                <a:off x="1441704" y="2997200"/>
                <a:ext cx="5588000" cy="431800"/>
              </a:xfrm>
              <a:prstGeom prst="rect">
                <a:avLst/>
              </a:prstGeom>
            </p:spPr>
          </p:pic>
          <p:pic>
            <p:nvPicPr>
              <p:cNvPr id="22" name="Picture 21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6"/>
                  <a:stretch>
                    <a:fillRect/>
                  </a:stretch>
                </p:blipFill>
              </mc:Choice>
              <mc:Fallback>
                <p:blipFill>
                  <a:blip r:embed="rId7"/>
                  <a:stretch>
                    <a:fillRect/>
                  </a:stretch>
                </p:blipFill>
              </mc:Fallback>
            </mc:AlternateContent>
            <p:spPr>
              <a:xfrm>
                <a:off x="1975104" y="3581400"/>
                <a:ext cx="4546600" cy="7747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609600" y="2362200"/>
              <a:ext cx="9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 err="1" smtClean="0">
                  <a:solidFill>
                    <a:schemeClr val="bg1"/>
                  </a:solidFill>
                  <a:latin typeface="Gill Sans"/>
                </a:rPr>
                <a:t>Thm</a:t>
              </a:r>
              <a:r>
                <a:rPr lang="en-US" sz="3000" dirty="0" smtClean="0">
                  <a:solidFill>
                    <a:schemeClr val="bg1"/>
                  </a:solidFill>
                  <a:latin typeface="Gill Sans"/>
                </a:rPr>
                <a:t>:</a:t>
              </a:r>
              <a:endParaRPr lang="en-US" sz="3000" dirty="0">
                <a:solidFill>
                  <a:schemeClr val="bg1"/>
                </a:solidFill>
                <a:latin typeface="Gill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85800" y="3886200"/>
            <a:ext cx="7772400" cy="1066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dirty="0" smtClean="0"/>
              <a:t>     </a:t>
            </a:r>
            <a:r>
              <a:rPr lang="en-US" sz="3600" dirty="0" err="1" smtClean="0"/>
              <a:t>Lem</a:t>
            </a:r>
            <a:r>
              <a:rPr lang="en-US" sz="3600" dirty="0" smtClean="0"/>
              <a:t>:  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Convolution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427163" y="1612900"/>
            <a:ext cx="6802437" cy="2946400"/>
            <a:chOff x="1503363" y="1612900"/>
            <a:chExt cx="6802437" cy="294640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503363" y="1612900"/>
              <a:ext cx="3098800" cy="3683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413000" y="3962400"/>
              <a:ext cx="5892800" cy="5969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1524000" y="2501900"/>
              <a:ext cx="5575300" cy="9271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409700" y="1624013"/>
            <a:ext cx="6996176" cy="2935287"/>
            <a:chOff x="1485900" y="1624013"/>
            <a:chExt cx="6996176" cy="2935287"/>
          </a:xfrm>
        </p:grpSpPr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398776" y="3962400"/>
              <a:ext cx="6083300" cy="596900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1485900" y="1624013"/>
              <a:ext cx="3238500" cy="292100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1524000" y="2538413"/>
              <a:ext cx="3886200" cy="9017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876800" y="1825752"/>
            <a:ext cx="3124200" cy="612648"/>
            <a:chOff x="5181600" y="2144713"/>
            <a:chExt cx="3124200" cy="612648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5181600" y="2144713"/>
              <a:ext cx="3124200" cy="612648"/>
            </a:xfrm>
            <a:prstGeom prst="wedgeRoundRectCallout">
              <a:avLst>
                <a:gd name="adj1" fmla="val -62025"/>
                <a:gd name="adj2" fmla="val -35909"/>
                <a:gd name="adj3" fmla="val 16667"/>
              </a:avLst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5334000" y="2262061"/>
              <a:ext cx="2781300" cy="3429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385888" y="3124200"/>
            <a:ext cx="5305424" cy="2735997"/>
            <a:chOff x="1385888" y="3124200"/>
            <a:chExt cx="5305424" cy="2735997"/>
          </a:xfrm>
        </p:grpSpPr>
        <p:sp>
          <p:nvSpPr>
            <p:cNvPr id="23" name="Rounded Rectangle 22"/>
            <p:cNvSpPr/>
            <p:nvPr/>
          </p:nvSpPr>
          <p:spPr>
            <a:xfrm>
              <a:off x="3886200" y="3124200"/>
              <a:ext cx="2540000" cy="1785938"/>
            </a:xfrm>
            <a:prstGeom prst="roundRect">
              <a:avLst/>
            </a:prstGeom>
            <a:solidFill>
              <a:srgbClr val="99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84400" y="3124200"/>
              <a:ext cx="635000" cy="1785938"/>
            </a:xfrm>
            <a:prstGeom prst="roundRect">
              <a:avLst/>
            </a:prstGeom>
            <a:solidFill>
              <a:srgbClr val="CC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85888" y="5029200"/>
              <a:ext cx="227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</a:rPr>
                <a:t>Same mean, variance</a:t>
              </a:r>
              <a:endParaRPr lang="en-US" sz="2400" dirty="0">
                <a:latin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657600" y="5029200"/>
              <a:ext cx="3033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</a:rPr>
                <a:t>All four approx.</a:t>
              </a:r>
            </a:p>
            <a:p>
              <a:pPr algn="ctr"/>
              <a:r>
                <a:rPr lang="en-US" sz="2400" dirty="0" smtClean="0">
                  <a:latin typeface="Gill Sans"/>
                </a:rPr>
                <a:t>same means, variances</a:t>
              </a:r>
              <a:endParaRPr lang="en-US" sz="2400" dirty="0">
                <a:latin typeface="Gill San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Central Limit Theorem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032000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411288" y="1517650"/>
            <a:ext cx="4000500" cy="812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300163" y="2586038"/>
            <a:ext cx="6070600" cy="3683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362200" y="3429000"/>
            <a:ext cx="3871913" cy="323850"/>
            <a:chOff x="2362200" y="3422650"/>
            <a:chExt cx="3871913" cy="323850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2362200" y="3429000"/>
              <a:ext cx="279400" cy="2540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4102100" y="3422650"/>
              <a:ext cx="393700" cy="3175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5815013" y="3429000"/>
              <a:ext cx="419100" cy="3175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387600" y="4419600"/>
            <a:ext cx="3773488" cy="317500"/>
            <a:chOff x="2387600" y="4524375"/>
            <a:chExt cx="3773488" cy="317500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2387600" y="4530725"/>
              <a:ext cx="254000" cy="2540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4152900" y="4524375"/>
              <a:ext cx="419100" cy="3175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5716588" y="4524375"/>
              <a:ext cx="444500" cy="317500"/>
            </a:xfrm>
            <a:prstGeom prst="rect">
              <a:avLst/>
            </a:prstGeom>
          </p:spPr>
        </p:pic>
      </p:grpSp>
      <p:pic>
        <p:nvPicPr>
          <p:cNvPr id="17" name="Picture 1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3276600" y="3505200"/>
            <a:ext cx="254000" cy="1016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3276600" y="4546600"/>
            <a:ext cx="254000" cy="101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5003800" y="3429000"/>
            <a:ext cx="254000" cy="2540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5003800" y="4470400"/>
            <a:ext cx="254000" cy="25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295400" y="3962400"/>
            <a:ext cx="67056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Central Limit Theorem	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219200"/>
            <a:ext cx="7772400" cy="45720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By CLT:                                            small.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unimodality</a:t>
            </a:r>
            <a:r>
              <a:rPr lang="en-US" dirty="0" smtClean="0"/>
              <a:t>:                          shift invariant.   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654300" y="2819400"/>
            <a:ext cx="3975100" cy="368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784600" y="3352800"/>
            <a:ext cx="22352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450975" y="4216400"/>
            <a:ext cx="6438900" cy="3556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590800" y="4953000"/>
            <a:ext cx="2514600" cy="914400"/>
            <a:chOff x="2133600" y="5562600"/>
            <a:chExt cx="2514600" cy="914400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2133600" y="5562600"/>
              <a:ext cx="2514600" cy="914400"/>
            </a:xfrm>
            <a:prstGeom prst="wedgeRoundRectCallout">
              <a:avLst>
                <a:gd name="adj1" fmla="val -13435"/>
                <a:gd name="adj2" fmla="val -86851"/>
                <a:gd name="adj3" fmla="val 16667"/>
              </a:avLst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286000" y="5724525"/>
              <a:ext cx="2209800" cy="6096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257800" y="4953000"/>
            <a:ext cx="2514600" cy="914400"/>
            <a:chOff x="5334000" y="5638800"/>
            <a:chExt cx="2514600" cy="914400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5334000" y="5638800"/>
              <a:ext cx="2514600" cy="914400"/>
            </a:xfrm>
            <a:prstGeom prst="wedgeRoundRectCallout">
              <a:avLst>
                <a:gd name="adj1" fmla="val -13435"/>
                <a:gd name="adj2" fmla="val -86851"/>
                <a:gd name="adj3" fmla="val 16667"/>
              </a:avLst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5527675" y="5815013"/>
              <a:ext cx="2209800" cy="609600"/>
            </a:xfrm>
            <a:prstGeom prst="rect">
              <a:avLst/>
            </a:prstGeom>
          </p:spPr>
        </p:pic>
      </p:grpSp>
      <p:sp>
        <p:nvSpPr>
          <p:cNvPr id="25" name="Rounded Rectangle 24"/>
          <p:cNvSpPr/>
          <p:nvPr/>
        </p:nvSpPr>
        <p:spPr>
          <a:xfrm>
            <a:off x="1676400" y="5029200"/>
            <a:ext cx="6096000" cy="9525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"/>
              </a:rPr>
              <a:t>Hence </a:t>
            </a:r>
            <a:r>
              <a:rPr lang="en-US" sz="2800" dirty="0" smtClean="0">
                <a:solidFill>
                  <a:schemeClr val="tx1"/>
                </a:solidFill>
                <a:latin typeface="Gill Sans"/>
              </a:rPr>
              <a:t>proved!</a:t>
            </a:r>
            <a:endParaRPr lang="en-US" sz="2800" dirty="0" smtClean="0">
              <a:solidFill>
                <a:schemeClr val="tx1"/>
              </a:solidFill>
              <a:latin typeface="Gill Sans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Gill Sans"/>
              </a:rPr>
              <a:t>General integer valued case similar.</a:t>
            </a:r>
            <a:endParaRPr lang="en-US" sz="2800" dirty="0">
              <a:solidFill>
                <a:schemeClr val="tx1"/>
              </a:solidFill>
              <a:latin typeface="Gill San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371600" y="1414462"/>
            <a:ext cx="6869106" cy="1100138"/>
            <a:chOff x="1371600" y="1414462"/>
            <a:chExt cx="6869106" cy="1100138"/>
          </a:xfrm>
        </p:grpSpPr>
        <p:sp>
          <p:nvSpPr>
            <p:cNvPr id="26" name="Rounded Rectangle 25"/>
            <p:cNvSpPr/>
            <p:nvPr/>
          </p:nvSpPr>
          <p:spPr>
            <a:xfrm>
              <a:off x="1371600" y="1414462"/>
              <a:ext cx="6518275" cy="1100138"/>
            </a:xfrm>
            <a:prstGeom prst="roundRect">
              <a:avLst/>
            </a:prstGeom>
            <a:solidFill>
              <a:srgbClr val="9999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1651000" y="1524000"/>
              <a:ext cx="2616200" cy="8382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4267200" y="1524000"/>
              <a:ext cx="3973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Gill Sans"/>
                </a:rPr>
                <a:t>All parts have similar </a:t>
              </a:r>
            </a:p>
            <a:p>
              <a:pPr algn="ctr"/>
              <a:r>
                <a:rPr lang="en-US" sz="2400" dirty="0" smtClean="0">
                  <a:latin typeface="Gill Sans"/>
                </a:rPr>
                <a:t>means and variances</a:t>
              </a:r>
              <a:endParaRPr lang="en-US" sz="2400" dirty="0">
                <a:latin typeface="Gill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uiExpand="1" build="p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</a:rPr>
              <a:t>Optimal dependence on error rate?</a:t>
            </a:r>
          </a:p>
          <a:p>
            <a:pPr lvl="1"/>
            <a:r>
              <a:rPr lang="en-US" dirty="0" smtClean="0"/>
              <a:t>Non-explicit: </a:t>
            </a:r>
          </a:p>
          <a:p>
            <a:pPr lvl="1"/>
            <a:r>
              <a:rPr lang="en-US" dirty="0" smtClean="0"/>
              <a:t>Solve for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</a:rPr>
              <a:t> More general/better notions of symmetry?</a:t>
            </a:r>
          </a:p>
          <a:p>
            <a:pPr lvl="1"/>
            <a:r>
              <a:rPr lang="en-US" dirty="0" smtClean="0"/>
              <a:t>Capture “order oblivious” small space.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276600" y="2044700"/>
            <a:ext cx="2590800" cy="317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600200" y="3047999"/>
            <a:ext cx="6172200" cy="99060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Better </a:t>
            </a:r>
            <a:r>
              <a:rPr lang="en-US" sz="3600" dirty="0" err="1" smtClean="0"/>
              <a:t>PRGs</a:t>
            </a:r>
            <a:r>
              <a:rPr lang="en-US" sz="3600" dirty="0" smtClean="0"/>
              <a:t> for Small Space?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Fooling Linear 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      For</a:t>
            </a:r>
          </a:p>
        </p:txBody>
      </p:sp>
      <p:grpSp>
        <p:nvGrpSpPr>
          <p:cNvPr id="5" name="Group 16"/>
          <p:cNvGrpSpPr/>
          <p:nvPr/>
        </p:nvGrpSpPr>
        <p:grpSpPr>
          <a:xfrm>
            <a:off x="2133600" y="2209800"/>
            <a:ext cx="4724400" cy="914400"/>
            <a:chOff x="2133600" y="2362200"/>
            <a:chExt cx="4724400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2133600" y="2362200"/>
              <a:ext cx="47244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732088" y="2641600"/>
              <a:ext cx="3695700" cy="4064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162300" y="1563624"/>
            <a:ext cx="3543300" cy="368300"/>
          </a:xfrm>
          <a:prstGeom prst="rect">
            <a:avLst/>
          </a:prstGeom>
        </p:spPr>
      </p:pic>
      <p:grpSp>
        <p:nvGrpSpPr>
          <p:cNvPr id="7" name="Group 22"/>
          <p:cNvGrpSpPr/>
          <p:nvPr/>
        </p:nvGrpSpPr>
        <p:grpSpPr>
          <a:xfrm>
            <a:off x="1219200" y="3505200"/>
            <a:ext cx="6629400" cy="2286000"/>
            <a:chOff x="1219200" y="3505200"/>
            <a:chExt cx="6629400" cy="2286000"/>
          </a:xfrm>
        </p:grpSpPr>
        <p:grpSp>
          <p:nvGrpSpPr>
            <p:cNvPr id="8" name="Group 17"/>
            <p:cNvGrpSpPr/>
            <p:nvPr/>
          </p:nvGrpSpPr>
          <p:grpSpPr>
            <a:xfrm>
              <a:off x="1219200" y="3505200"/>
              <a:ext cx="6629400" cy="2286000"/>
              <a:chOff x="1219200" y="3505200"/>
              <a:chExt cx="6629400" cy="22860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19200" y="3505200"/>
                <a:ext cx="6629400" cy="22860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Question: Can we have this “</a:t>
                </a:r>
                <a:r>
                  <a:rPr lang="en-US" sz="2800" dirty="0" err="1" smtClean="0"/>
                  <a:t>pseudorandomly</a:t>
                </a:r>
                <a:r>
                  <a:rPr lang="en-US" sz="2800" dirty="0" smtClean="0"/>
                  <a:t>”?</a:t>
                </a:r>
              </a:p>
              <a:p>
                <a:pPr algn="ctr"/>
                <a:r>
                  <a:rPr lang="en-US" sz="2800" dirty="0" smtClean="0"/>
                  <a:t>Generate                                   ,                  </a:t>
                </a:r>
              </a:p>
              <a:p>
                <a:pPr algn="ctr"/>
                <a:endParaRPr lang="en-US" sz="2800" dirty="0" smtClean="0"/>
              </a:p>
              <a:p>
                <a:pPr algn="ctr"/>
                <a:endParaRPr lang="en-US" sz="2800" dirty="0" smtClean="0"/>
              </a:p>
            </p:txBody>
          </p:sp>
          <p:pic>
            <p:nvPicPr>
              <p:cNvPr id="16" name="Picture 15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6"/>
                  <a:stretch>
                    <a:fillRect/>
                  </a:stretch>
                </p:blipFill>
              </mc:Choice>
              <mc:Fallback>
                <p:blipFill>
                  <a:blip r:embed="rId7"/>
                  <a:stretch>
                    <a:fillRect/>
                  </a:stretch>
                </p:blipFill>
              </mc:Fallback>
            </mc:AlternateContent>
            <p:spPr>
              <a:xfrm>
                <a:off x="1828800" y="4800600"/>
                <a:ext cx="5562600" cy="952500"/>
              </a:xfrm>
              <a:prstGeom prst="rect">
                <a:avLst/>
              </a:prstGeom>
            </p:spPr>
          </p:pic>
        </p:grpSp>
        <p:pic>
          <p:nvPicPr>
            <p:cNvPr id="20" name="Picture 1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3886200" y="4216400"/>
              <a:ext cx="25908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0" y="3163669"/>
            <a:ext cx="31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Fool Linear Forms?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Special case: small-bias spaces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Symmetric functions on subsets.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66800" y="4953000"/>
            <a:ext cx="7086600" cy="9144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smtClean="0">
                <a:solidFill>
                  <a:schemeClr val="tx1"/>
                </a:solidFill>
                <a:latin typeface="Gill Sans"/>
              </a:rPr>
              <a:t>Previous best: Nisan90, INW94.  </a:t>
            </a:r>
          </a:p>
          <a:p>
            <a:pPr algn="ctr"/>
            <a:r>
              <a:rPr lang="en-US" sz="2100" dirty="0" smtClean="0">
                <a:solidFill>
                  <a:schemeClr val="tx1"/>
                </a:solidFill>
                <a:latin typeface="Gill Sans"/>
              </a:rPr>
              <a:t>Been difficult to beat Nisan-INW barrier for natural cases.</a:t>
            </a:r>
            <a:endParaRPr lang="en-US" sz="2100" dirty="0">
              <a:solidFill>
                <a:schemeClr val="tx1"/>
              </a:solidFill>
              <a:latin typeface="Gill Sans"/>
            </a:endParaRP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76400" y="4038600"/>
            <a:ext cx="6134100" cy="342900"/>
          </a:xfrm>
          <a:prstGeom prst="rect">
            <a:avLst/>
          </a:prstGeom>
        </p:spPr>
      </p:pic>
      <p:grpSp>
        <p:nvGrpSpPr>
          <p:cNvPr id="5" name="Group 16"/>
          <p:cNvGrpSpPr/>
          <p:nvPr/>
        </p:nvGrpSpPr>
        <p:grpSpPr>
          <a:xfrm>
            <a:off x="1219200" y="1447800"/>
            <a:ext cx="6629400" cy="1905000"/>
            <a:chOff x="1219200" y="1447800"/>
            <a:chExt cx="6629400" cy="1905000"/>
          </a:xfrm>
        </p:grpSpPr>
        <p:sp>
          <p:nvSpPr>
            <p:cNvPr id="9" name="Rounded Rectangle 8"/>
            <p:cNvSpPr/>
            <p:nvPr/>
          </p:nvSpPr>
          <p:spPr>
            <a:xfrm>
              <a:off x="1219200" y="1447800"/>
              <a:ext cx="6629400" cy="1905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Question: Generate                                  ,</a:t>
              </a:r>
            </a:p>
            <a:p>
              <a:pPr algn="ctr"/>
              <a:endParaRPr lang="en-US" sz="2800" dirty="0" smtClean="0"/>
            </a:p>
            <a:p>
              <a:pPr algn="ctr"/>
              <a:endParaRPr lang="en-US" sz="2800" dirty="0" smtClean="0"/>
            </a:p>
            <a:p>
              <a:pPr algn="ctr"/>
              <a:r>
                <a:rPr lang="en-US" sz="2800" dirty="0" smtClean="0"/>
                <a:t>                  </a:t>
              </a: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993900" y="2298700"/>
              <a:ext cx="5245100" cy="9017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495800" y="1549400"/>
              <a:ext cx="25908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Rectangles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10" name="Picture 9" descr="Cuboid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29000"/>
            <a:ext cx="3048000" cy="2286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219200" y="2371725"/>
            <a:ext cx="54991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219200" y="1828800"/>
            <a:ext cx="3594100" cy="317500"/>
          </a:xfrm>
          <a:prstGeom prst="rect">
            <a:avLst/>
          </a:prstGeom>
        </p:spPr>
      </p:pic>
      <p:grpSp>
        <p:nvGrpSpPr>
          <p:cNvPr id="5" name="Group 24"/>
          <p:cNvGrpSpPr/>
          <p:nvPr/>
        </p:nvGrpSpPr>
        <p:grpSpPr>
          <a:xfrm>
            <a:off x="1524000" y="3057525"/>
            <a:ext cx="6477000" cy="1600200"/>
            <a:chOff x="1524000" y="3505200"/>
            <a:chExt cx="6477000" cy="1600200"/>
          </a:xfrm>
        </p:grpSpPr>
        <p:sp>
          <p:nvSpPr>
            <p:cNvPr id="17" name="Rounded Rectangular Callout 16"/>
            <p:cNvSpPr/>
            <p:nvPr/>
          </p:nvSpPr>
          <p:spPr>
            <a:xfrm>
              <a:off x="1524000" y="3505200"/>
              <a:ext cx="6477000" cy="1600200"/>
            </a:xfrm>
            <a:prstGeom prst="wedgeRoundRectCallout">
              <a:avLst>
                <a:gd name="adj1" fmla="val -20885"/>
                <a:gd name="adj2" fmla="val -70604"/>
                <a:gd name="adj3" fmla="val 16667"/>
              </a:avLst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What about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1735138" y="4049713"/>
              <a:ext cx="5765800" cy="3175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1724025" y="4483100"/>
              <a:ext cx="6019800" cy="31750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9200" y="41982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  <a:latin typeface="Gill Sans"/>
              </a:rPr>
              <a:t>Applications</a:t>
            </a:r>
            <a:r>
              <a:rPr lang="en-US" sz="2400" dirty="0" smtClean="0">
                <a:latin typeface="Gill Sans"/>
              </a:rPr>
              <a:t>:  Volume estimation, integration.</a:t>
            </a:r>
            <a:endParaRPr lang="en-US" sz="2400" dirty="0">
              <a:latin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524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914400" y="2438400"/>
            <a:ext cx="7772400" cy="2209800"/>
            <a:chOff x="914400" y="2438400"/>
            <a:chExt cx="7772400" cy="2209800"/>
          </a:xfrm>
        </p:grpSpPr>
        <p:sp>
          <p:nvSpPr>
            <p:cNvPr id="5" name="Rounded Rectangle 4"/>
            <p:cNvSpPr/>
            <p:nvPr/>
          </p:nvSpPr>
          <p:spPr>
            <a:xfrm>
              <a:off x="914400" y="2438400"/>
              <a:ext cx="7772400" cy="2209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600200" y="3276600"/>
              <a:ext cx="6438900" cy="4318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676400" y="3956050"/>
              <a:ext cx="6400800" cy="393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1231900" y="2667000"/>
              <a:ext cx="70739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Content Placeholder 4" descr="ibm-watson-avatar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38759" r="-38759"/>
          <a:stretch>
            <a:fillRect/>
          </a:stretch>
        </p:blipFill>
        <p:spPr>
          <a:xfrm>
            <a:off x="313944" y="3733800"/>
            <a:ext cx="1865376" cy="1097280"/>
          </a:xfrm>
        </p:spPr>
      </p:pic>
      <p:pic>
        <p:nvPicPr>
          <p:cNvPr id="7" name="Content Placeholder 4" descr="ibm-watson-avatar.jpg"/>
          <p:cNvPicPr>
            <a:picLocks noChangeAspect="1"/>
          </p:cNvPicPr>
          <p:nvPr/>
        </p:nvPicPr>
        <p:blipFill>
          <a:blip r:embed="rId2"/>
          <a:srcRect l="-38759" r="-38759"/>
          <a:stretch>
            <a:fillRect/>
          </a:stretch>
        </p:blipFill>
        <p:spPr>
          <a:xfrm>
            <a:off x="2706624" y="3733800"/>
            <a:ext cx="1865376" cy="1097280"/>
          </a:xfrm>
          <a:prstGeom prst="rect">
            <a:avLst/>
          </a:prstGeom>
        </p:spPr>
      </p:pic>
      <p:pic>
        <p:nvPicPr>
          <p:cNvPr id="8" name="Content Placeholder 4" descr="ibm-watson-avatar.jpg"/>
          <p:cNvPicPr>
            <a:picLocks noChangeAspect="1"/>
          </p:cNvPicPr>
          <p:nvPr/>
        </p:nvPicPr>
        <p:blipFill>
          <a:blip r:embed="rId2"/>
          <a:srcRect l="-38759" r="-38759"/>
          <a:stretch>
            <a:fillRect/>
          </a:stretch>
        </p:blipFill>
        <p:spPr>
          <a:xfrm>
            <a:off x="6736080" y="3733800"/>
            <a:ext cx="1865376" cy="1097280"/>
          </a:xfrm>
          <a:prstGeom prst="rect">
            <a:avLst/>
          </a:prstGeom>
        </p:spPr>
      </p:pic>
      <p:pic>
        <p:nvPicPr>
          <p:cNvPr id="12" name="Picture 11" descr="symgat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03120"/>
            <a:ext cx="1538622" cy="109728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6686804" y="4914900"/>
            <a:ext cx="1999996" cy="876300"/>
            <a:chOff x="6686804" y="4914900"/>
            <a:chExt cx="1999996" cy="876300"/>
          </a:xfrm>
        </p:grpSpPr>
        <p:sp>
          <p:nvSpPr>
            <p:cNvPr id="16" name="Rectangle 15"/>
            <p:cNvSpPr/>
            <p:nvPr/>
          </p:nvSpPr>
          <p:spPr>
            <a:xfrm>
              <a:off x="6686804" y="5334000"/>
              <a:ext cx="1999996" cy="45720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7620000" y="4914900"/>
              <a:ext cx="228600" cy="381000"/>
            </a:xfrm>
            <a:prstGeom prst="upArrow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46631" y="1676398"/>
            <a:ext cx="6422137" cy="2057408"/>
            <a:chOff x="1246631" y="1676398"/>
            <a:chExt cx="6422137" cy="2057408"/>
          </a:xfrm>
        </p:grpSpPr>
        <p:cxnSp>
          <p:nvCxnSpPr>
            <p:cNvPr id="23" name="Straight Arrow Connector 22"/>
            <p:cNvCxnSpPr>
              <a:stCxn id="5" idx="0"/>
              <a:endCxn id="12" idx="2"/>
            </p:cNvCxnSpPr>
            <p:nvPr/>
          </p:nvCxnSpPr>
          <p:spPr>
            <a:xfrm rot="5400000" flipH="1" flipV="1">
              <a:off x="2646271" y="1800761"/>
              <a:ext cx="533400" cy="333267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7" idx="0"/>
              <a:endCxn id="12" idx="2"/>
            </p:cNvCxnSpPr>
            <p:nvPr/>
          </p:nvCxnSpPr>
          <p:spPr>
            <a:xfrm rot="5400000" flipH="1" flipV="1">
              <a:off x="3842611" y="2997101"/>
              <a:ext cx="533400" cy="93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2" idx="2"/>
            </p:cNvCxnSpPr>
            <p:nvPr/>
          </p:nvCxnSpPr>
          <p:spPr>
            <a:xfrm rot="10800000">
              <a:off x="4579312" y="3200401"/>
              <a:ext cx="769313" cy="5334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12" idx="2"/>
            </p:cNvCxnSpPr>
            <p:nvPr/>
          </p:nvCxnSpPr>
          <p:spPr>
            <a:xfrm rot="10800000">
              <a:off x="4579312" y="3200401"/>
              <a:ext cx="1672599" cy="53340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0"/>
              <a:endCxn id="12" idx="2"/>
            </p:cNvCxnSpPr>
            <p:nvPr/>
          </p:nvCxnSpPr>
          <p:spPr>
            <a:xfrm rot="16200000" flipV="1">
              <a:off x="5857340" y="1922371"/>
              <a:ext cx="533400" cy="30894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4388810" y="1866898"/>
              <a:ext cx="3810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14925" y="4316413"/>
            <a:ext cx="520700" cy="635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813300" y="1492247"/>
            <a:ext cx="203200" cy="36830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86004" y="4953000"/>
            <a:ext cx="1999996" cy="1244600"/>
            <a:chOff x="286004" y="4953000"/>
            <a:chExt cx="1999996" cy="1244600"/>
          </a:xfrm>
        </p:grpSpPr>
        <p:sp>
          <p:nvSpPr>
            <p:cNvPr id="17" name="Up Arrow 16"/>
            <p:cNvSpPr/>
            <p:nvPr/>
          </p:nvSpPr>
          <p:spPr>
            <a:xfrm>
              <a:off x="1143000" y="4953000"/>
              <a:ext cx="228600" cy="381000"/>
            </a:xfrm>
            <a:prstGeom prst="upArrow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86004" y="5410200"/>
              <a:ext cx="1999996" cy="457200"/>
              <a:chOff x="286004" y="5410200"/>
              <a:chExt cx="1999996" cy="4572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86004" y="5410200"/>
                <a:ext cx="1999996" cy="45720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8"/>
                  <a:stretch>
                    <a:fillRect/>
                  </a:stretch>
                </p:blipFill>
              </mc:Choice>
              <mc:Fallback>
                <p:blipFill>
                  <a:blip r:embed="rId9"/>
                  <a:stretch>
                    <a:fillRect/>
                  </a:stretch>
                </p:blipFill>
              </mc:Fallback>
            </mc:AlternateContent>
            <p:spPr>
              <a:xfrm>
                <a:off x="381000" y="5486400"/>
                <a:ext cx="1739900" cy="304800"/>
              </a:xfrm>
              <a:prstGeom prst="rect">
                <a:avLst/>
              </a:prstGeom>
            </p:spPr>
          </p:pic>
        </p:grpSp>
        <p:pic>
          <p:nvPicPr>
            <p:cNvPr id="39" name="Picture 3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1143000" y="6019800"/>
              <a:ext cx="254000" cy="177800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2438400" y="4953000"/>
            <a:ext cx="2667000" cy="1192213"/>
            <a:chOff x="2438400" y="4953000"/>
            <a:chExt cx="2667000" cy="1192213"/>
          </a:xfrm>
        </p:grpSpPr>
        <p:sp>
          <p:nvSpPr>
            <p:cNvPr id="14" name="Rectangle 13"/>
            <p:cNvSpPr/>
            <p:nvPr/>
          </p:nvSpPr>
          <p:spPr>
            <a:xfrm>
              <a:off x="2438400" y="5410200"/>
              <a:ext cx="2667000" cy="457200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581400" y="4953000"/>
              <a:ext cx="228600" cy="381000"/>
            </a:xfrm>
            <a:prstGeom prst="upArrow">
              <a:avLst/>
            </a:prstGeom>
            <a:solidFill>
              <a:srgbClr val="CCFFCC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2438400" y="5486400"/>
              <a:ext cx="2578100" cy="304800"/>
            </a:xfrm>
            <a:prstGeom prst="rect">
              <a:avLst/>
            </a:prstGeom>
          </p:spPr>
        </p:pic>
        <p:pic>
          <p:nvPicPr>
            <p:cNvPr id="40" name="Picture 3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3609975" y="5967413"/>
              <a:ext cx="266700" cy="177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PRGs</a:t>
            </a:r>
            <a:r>
              <a:rPr lang="en-US" dirty="0" smtClean="0"/>
              <a:t> for 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3733800"/>
            <a:ext cx="77724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Unifies and generalizes</a:t>
            </a:r>
          </a:p>
          <a:p>
            <a:pPr lvl="1"/>
            <a:r>
              <a:rPr lang="en-US" dirty="0" smtClean="0"/>
              <a:t>Combinatorial rectangles – sym. function </a:t>
            </a:r>
            <a:r>
              <a:rPr lang="en-US" dirty="0" err="1" smtClean="0"/>
              <a:t>h</a:t>
            </a:r>
            <a:r>
              <a:rPr lang="en-US" dirty="0" smtClean="0"/>
              <a:t> is AND</a:t>
            </a:r>
          </a:p>
          <a:p>
            <a:pPr lvl="1"/>
            <a:r>
              <a:rPr lang="en-US" dirty="0" smtClean="0"/>
              <a:t>Small-bias spaces – </a:t>
            </a:r>
            <a:r>
              <a:rPr lang="en-US" dirty="0" err="1" smtClean="0"/>
              <a:t>m</a:t>
            </a:r>
            <a:r>
              <a:rPr lang="en-US" dirty="0" smtClean="0"/>
              <a:t> = 2, </a:t>
            </a:r>
            <a:r>
              <a:rPr lang="en-US" dirty="0" err="1" smtClean="0"/>
              <a:t>h</a:t>
            </a:r>
            <a:r>
              <a:rPr lang="en-US" dirty="0" smtClean="0"/>
              <a:t> is parity</a:t>
            </a:r>
          </a:p>
          <a:p>
            <a:pPr lvl="1"/>
            <a:r>
              <a:rPr lang="en-US" dirty="0" smtClean="0"/>
              <a:t>0-1 </a:t>
            </a:r>
            <a:r>
              <a:rPr lang="en-US" dirty="0" err="1" smtClean="0"/>
              <a:t>halfspaces</a:t>
            </a:r>
            <a:r>
              <a:rPr lang="en-US" dirty="0" smtClean="0"/>
              <a:t> – </a:t>
            </a:r>
            <a:r>
              <a:rPr lang="en-US" dirty="0" err="1" smtClean="0"/>
              <a:t>m</a:t>
            </a:r>
            <a:r>
              <a:rPr lang="en-US" dirty="0" smtClean="0"/>
              <a:t> = 2, </a:t>
            </a:r>
            <a:r>
              <a:rPr lang="en-US" dirty="0" err="1" smtClean="0"/>
              <a:t>h</a:t>
            </a:r>
            <a:r>
              <a:rPr lang="en-US" dirty="0" smtClean="0"/>
              <a:t> is shifted majority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4568" y="1600200"/>
            <a:ext cx="7962232" cy="1597599"/>
            <a:chOff x="724568" y="1600200"/>
            <a:chExt cx="7962232" cy="1597599"/>
          </a:xfrm>
        </p:grpSpPr>
        <p:grpSp>
          <p:nvGrpSpPr>
            <p:cNvPr id="4" name="Group 25"/>
            <p:cNvGrpSpPr/>
            <p:nvPr/>
          </p:nvGrpSpPr>
          <p:grpSpPr>
            <a:xfrm>
              <a:off x="724568" y="1600200"/>
              <a:ext cx="7962232" cy="1597599"/>
              <a:chOff x="724568" y="3200400"/>
              <a:chExt cx="7962232" cy="1597599"/>
            </a:xfrm>
          </p:grpSpPr>
          <p:grpSp>
            <p:nvGrpSpPr>
              <p:cNvPr id="5" name="Group 18"/>
              <p:cNvGrpSpPr/>
              <p:nvPr/>
            </p:nvGrpSpPr>
            <p:grpSpPr>
              <a:xfrm>
                <a:off x="724568" y="3200400"/>
                <a:ext cx="7962232" cy="1597599"/>
                <a:chOff x="0" y="0"/>
                <a:chExt cx="7772400" cy="2080143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0" y="0"/>
                  <a:ext cx="7772400" cy="2080143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Rounded Rectangle 4"/>
                <p:cNvSpPr/>
                <p:nvPr/>
              </p:nvSpPr>
              <p:spPr>
                <a:xfrm>
                  <a:off x="101544" y="101544"/>
                  <a:ext cx="7569312" cy="187705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47650" tIns="247650" rIns="247650" bIns="247650" numCol="1" spcCol="1270" anchor="ctr" anchorCtr="0">
                  <a:noAutofit/>
                </a:bodyPr>
                <a:lstStyle/>
                <a:p>
                  <a:pPr lvl="0" algn="l" defTabSz="288925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6500" kern="1200" dirty="0"/>
                </a:p>
              </p:txBody>
            </p:sp>
          </p:grpSp>
          <p:pic>
            <p:nvPicPr>
              <p:cNvPr id="24" name="Picture 23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="" xmlns:mv="urn:schemas-microsoft-com:mac:vml" xmlns:ma="http://schemas.microsoft.com/office/mac/drawingml/2008/main" Requires="ma">
                <p:blipFill>
                  <a:blip r:embed="rId2"/>
                  <a:stretch>
                    <a:fillRect/>
                  </a:stretch>
                </p:blipFill>
              </mc:Choice>
              <mc:Fallback>
                <p:blipFill>
                  <a:blip r:embed="rId3"/>
                  <a:stretch>
                    <a:fillRect/>
                  </a:stretch>
                </p:blipFill>
              </mc:Fallback>
            </mc:AlternateContent>
            <p:spPr>
              <a:xfrm>
                <a:off x="1752600" y="3997899"/>
                <a:ext cx="5867400" cy="571500"/>
              </a:xfrm>
              <a:prstGeom prst="rect">
                <a:avLst/>
              </a:prstGeom>
            </p:spPr>
          </p:pic>
        </p:grpSp>
        <p:pic>
          <p:nvPicPr>
            <p:cNvPr id="11" name="Picture 1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="" xmlns:mv="urn:schemas-microsoft-com:mac:vml"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905000" y="1828800"/>
              <a:ext cx="5295900" cy="4191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ln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Equity.thmx</Template>
  <TotalTime>19334</TotalTime>
  <Words>1163</Words>
  <Application>Microsoft Office PowerPoint</Application>
  <PresentationFormat>On-screen Show (4:3)</PresentationFormat>
  <Paragraphs>378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Equity</vt:lpstr>
      <vt:lpstr>Pseudorandom Generators for Combinatorial Shapes</vt:lpstr>
      <vt:lpstr>Is RL = L?</vt:lpstr>
      <vt:lpstr>What are Combinatorial Shapes?</vt:lpstr>
      <vt:lpstr>Fooling Linear Forms</vt:lpstr>
      <vt:lpstr>Why Fool Linear Forms?</vt:lpstr>
      <vt:lpstr>Combinatorial Rectangles</vt:lpstr>
      <vt:lpstr>Combinatorial Shapes</vt:lpstr>
      <vt:lpstr>Combinatorial Shapes</vt:lpstr>
      <vt:lpstr>PRGs for Combinatorial Shapes</vt:lpstr>
      <vt:lpstr>Previous Results</vt:lpstr>
      <vt:lpstr>Discrete Central Limit Theorem</vt:lpstr>
      <vt:lpstr>Discrete Central Limit Theorem</vt:lpstr>
      <vt:lpstr>This Talk</vt:lpstr>
      <vt:lpstr>PowerPoint Presentation</vt:lpstr>
      <vt:lpstr>Fooling Linear Forms in TV</vt:lpstr>
      <vt:lpstr>Recursion Step for 0-1 Linear Forms</vt:lpstr>
      <vt:lpstr>Recursion Step: Convolution Lemma</vt:lpstr>
      <vt:lpstr>Convolution Lemma</vt:lpstr>
      <vt:lpstr>PowerPoint Presentation</vt:lpstr>
      <vt:lpstr>PowerPoint Presentation</vt:lpstr>
      <vt:lpstr>Recursion for General Case</vt:lpstr>
      <vt:lpstr>Recursion for General Case</vt:lpstr>
      <vt:lpstr>This Talk</vt:lpstr>
      <vt:lpstr>From Shapes to Sums</vt:lpstr>
      <vt:lpstr>From m = 2 to General m</vt:lpstr>
      <vt:lpstr>PRGs for CShapes</vt:lpstr>
      <vt:lpstr>Low Variance Combinatorial Sums</vt:lpstr>
      <vt:lpstr>Core Generator</vt:lpstr>
      <vt:lpstr>Low Variance Combinatorial Sums</vt:lpstr>
      <vt:lpstr>Low Variance Combinatorial Sums</vt:lpstr>
      <vt:lpstr>Low Variance Combinatorial Sums</vt:lpstr>
      <vt:lpstr>Low Variance Combinatorial Sums</vt:lpstr>
      <vt:lpstr>Summary of PRG for CSums</vt:lpstr>
      <vt:lpstr>This Talk</vt:lpstr>
      <vt:lpstr>Discrete Central Limit Theorem</vt:lpstr>
      <vt:lpstr>Convolution Lemma</vt:lpstr>
      <vt:lpstr>Discrete Central Limit Theorem </vt:lpstr>
      <vt:lpstr>Discrete Central Limit Theorem </vt:lpstr>
      <vt:lpstr>Open Problems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 Generators and Sensitivity Bounds for Threshold Functions</dc:title>
  <dc:creator>Office 2004 Test Drive User</dc:creator>
  <cp:lastModifiedBy>raghu</cp:lastModifiedBy>
  <cp:revision>920</cp:revision>
  <dcterms:created xsi:type="dcterms:W3CDTF">2011-03-24T07:43:42Z</dcterms:created>
  <dcterms:modified xsi:type="dcterms:W3CDTF">2012-04-27T21:44:00Z</dcterms:modified>
</cp:coreProperties>
</file>